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handoutMasterIdLst>
    <p:handoutMasterId r:id="rId123"/>
  </p:handoutMasterIdLst>
  <p:sldIdLst>
    <p:sldId id="257" r:id="rId2"/>
    <p:sldId id="261" r:id="rId3"/>
    <p:sldId id="280" r:id="rId4"/>
    <p:sldId id="279" r:id="rId5"/>
    <p:sldId id="256" r:id="rId6"/>
    <p:sldId id="273" r:id="rId7"/>
    <p:sldId id="263" r:id="rId8"/>
    <p:sldId id="260" r:id="rId9"/>
    <p:sldId id="281" r:id="rId10"/>
    <p:sldId id="282" r:id="rId11"/>
    <p:sldId id="324" r:id="rId12"/>
    <p:sldId id="264" r:id="rId13"/>
    <p:sldId id="259" r:id="rId14"/>
    <p:sldId id="392" r:id="rId15"/>
    <p:sldId id="388" r:id="rId16"/>
    <p:sldId id="389" r:id="rId17"/>
    <p:sldId id="390" r:id="rId18"/>
    <p:sldId id="391" r:id="rId19"/>
    <p:sldId id="321" r:id="rId20"/>
    <p:sldId id="365" r:id="rId21"/>
    <p:sldId id="366" r:id="rId22"/>
    <p:sldId id="367" r:id="rId23"/>
    <p:sldId id="267" r:id="rId24"/>
    <p:sldId id="268" r:id="rId25"/>
    <p:sldId id="270" r:id="rId26"/>
    <p:sldId id="269" r:id="rId27"/>
    <p:sldId id="368" r:id="rId28"/>
    <p:sldId id="369" r:id="rId29"/>
    <p:sldId id="370" r:id="rId30"/>
    <p:sldId id="371" r:id="rId31"/>
    <p:sldId id="372" r:id="rId32"/>
    <p:sldId id="373" r:id="rId33"/>
    <p:sldId id="374" r:id="rId34"/>
    <p:sldId id="258" r:id="rId35"/>
    <p:sldId id="375" r:id="rId36"/>
    <p:sldId id="376" r:id="rId37"/>
    <p:sldId id="377" r:id="rId38"/>
    <p:sldId id="378" r:id="rId39"/>
    <p:sldId id="379" r:id="rId40"/>
    <p:sldId id="294" r:id="rId41"/>
    <p:sldId id="295" r:id="rId42"/>
    <p:sldId id="296" r:id="rId43"/>
    <p:sldId id="309" r:id="rId44"/>
    <p:sldId id="380" r:id="rId45"/>
    <p:sldId id="381" r:id="rId46"/>
    <p:sldId id="382" r:id="rId47"/>
    <p:sldId id="289" r:id="rId48"/>
    <p:sldId id="297" r:id="rId49"/>
    <p:sldId id="298" r:id="rId50"/>
    <p:sldId id="300" r:id="rId51"/>
    <p:sldId id="305" r:id="rId52"/>
    <p:sldId id="301" r:id="rId53"/>
    <p:sldId id="302" r:id="rId54"/>
    <p:sldId id="304" r:id="rId55"/>
    <p:sldId id="383" r:id="rId56"/>
    <p:sldId id="303" r:id="rId57"/>
    <p:sldId id="306" r:id="rId58"/>
    <p:sldId id="307" r:id="rId59"/>
    <p:sldId id="384" r:id="rId60"/>
    <p:sldId id="308" r:id="rId61"/>
    <p:sldId id="311" r:id="rId62"/>
    <p:sldId id="310" r:id="rId63"/>
    <p:sldId id="313" r:id="rId64"/>
    <p:sldId id="314" r:id="rId65"/>
    <p:sldId id="317" r:id="rId66"/>
    <p:sldId id="318" r:id="rId67"/>
    <p:sldId id="385" r:id="rId68"/>
    <p:sldId id="386" r:id="rId69"/>
    <p:sldId id="319" r:id="rId70"/>
    <p:sldId id="322" r:id="rId71"/>
    <p:sldId id="387" r:id="rId72"/>
    <p:sldId id="265" r:id="rId73"/>
    <p:sldId id="320" r:id="rId74"/>
    <p:sldId id="345" r:id="rId75"/>
    <p:sldId id="277" r:id="rId76"/>
    <p:sldId id="346" r:id="rId77"/>
    <p:sldId id="347" r:id="rId78"/>
    <p:sldId id="275" r:id="rId79"/>
    <p:sldId id="348" r:id="rId80"/>
    <p:sldId id="349" r:id="rId81"/>
    <p:sldId id="350" r:id="rId82"/>
    <p:sldId id="276" r:id="rId83"/>
    <p:sldId id="351" r:id="rId84"/>
    <p:sldId id="266" r:id="rId85"/>
    <p:sldId id="352" r:id="rId86"/>
    <p:sldId id="353" r:id="rId87"/>
    <p:sldId id="354" r:id="rId88"/>
    <p:sldId id="355" r:id="rId89"/>
    <p:sldId id="356" r:id="rId90"/>
    <p:sldId id="262" r:id="rId91"/>
    <p:sldId id="357" r:id="rId92"/>
    <p:sldId id="358" r:id="rId93"/>
    <p:sldId id="359" r:id="rId94"/>
    <p:sldId id="360" r:id="rId95"/>
    <p:sldId id="361" r:id="rId96"/>
    <p:sldId id="362" r:id="rId97"/>
    <p:sldId id="363" r:id="rId98"/>
    <p:sldId id="364" r:id="rId99"/>
    <p:sldId id="274" r:id="rId100"/>
    <p:sldId id="331" r:id="rId101"/>
    <p:sldId id="332" r:id="rId102"/>
    <p:sldId id="271" r:id="rId103"/>
    <p:sldId id="284" r:id="rId104"/>
    <p:sldId id="285" r:id="rId105"/>
    <p:sldId id="286" r:id="rId106"/>
    <p:sldId id="278" r:id="rId107"/>
    <p:sldId id="344" r:id="rId108"/>
    <p:sldId id="283" r:id="rId109"/>
    <p:sldId id="335" r:id="rId110"/>
    <p:sldId id="336" r:id="rId111"/>
    <p:sldId id="337" r:id="rId112"/>
    <p:sldId id="338" r:id="rId113"/>
    <p:sldId id="339" r:id="rId114"/>
    <p:sldId id="340" r:id="rId115"/>
    <p:sldId id="341" r:id="rId116"/>
    <p:sldId id="342" r:id="rId117"/>
    <p:sldId id="288" r:id="rId118"/>
    <p:sldId id="343" r:id="rId119"/>
    <p:sldId id="287" r:id="rId120"/>
    <p:sldId id="393" r:id="rId121"/>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8C6588AA-E82B-014D-B96E-1645F90A6E6F}">
          <p14:sldIdLst>
            <p14:sldId id="257"/>
            <p14:sldId id="261"/>
            <p14:sldId id="280"/>
            <p14:sldId id="279"/>
          </p14:sldIdLst>
        </p14:section>
        <p14:section name="제목 없는 구역" id="{74A88965-39A6-7246-977C-CE4FE776B33D}">
          <p14:sldIdLst>
            <p14:sldId id="256"/>
            <p14:sldId id="273"/>
            <p14:sldId id="263"/>
            <p14:sldId id="260"/>
            <p14:sldId id="281"/>
            <p14:sldId id="282"/>
            <p14:sldId id="324"/>
            <p14:sldId id="264"/>
            <p14:sldId id="259"/>
            <p14:sldId id="392"/>
            <p14:sldId id="388"/>
            <p14:sldId id="389"/>
            <p14:sldId id="390"/>
            <p14:sldId id="391"/>
            <p14:sldId id="321"/>
          </p14:sldIdLst>
        </p14:section>
        <p14:section name="Workflow" id="{11122193-3214-4C55-BF5D-8ADE78E5ECC9}">
          <p14:sldIdLst>
            <p14:sldId id="365"/>
            <p14:sldId id="366"/>
          </p14:sldIdLst>
        </p14:section>
        <p14:section name="Theory" id="{C39CE1D8-DABC-4121-8DA7-77E85E248000}">
          <p14:sldIdLst>
            <p14:sldId id="367"/>
            <p14:sldId id="267"/>
            <p14:sldId id="268"/>
            <p14:sldId id="270"/>
            <p14:sldId id="269"/>
          </p14:sldIdLst>
        </p14:section>
        <p14:section name="Exercise" id="{06832706-D198-4334-86FC-3BBE13300A97}">
          <p14:sldIdLst>
            <p14:sldId id="368"/>
            <p14:sldId id="369"/>
            <p14:sldId id="370"/>
            <p14:sldId id="371"/>
            <p14:sldId id="372"/>
            <p14:sldId id="373"/>
            <p14:sldId id="374"/>
            <p14:sldId id="258"/>
            <p14:sldId id="375"/>
            <p14:sldId id="376"/>
            <p14:sldId id="377"/>
            <p14:sldId id="378"/>
            <p14:sldId id="379"/>
            <p14:sldId id="294"/>
            <p14:sldId id="295"/>
            <p14:sldId id="296"/>
            <p14:sldId id="309"/>
            <p14:sldId id="380"/>
            <p14:sldId id="381"/>
            <p14:sldId id="382"/>
            <p14:sldId id="289"/>
            <p14:sldId id="297"/>
            <p14:sldId id="298"/>
            <p14:sldId id="300"/>
            <p14:sldId id="305"/>
            <p14:sldId id="301"/>
            <p14:sldId id="302"/>
            <p14:sldId id="304"/>
            <p14:sldId id="383"/>
            <p14:sldId id="303"/>
            <p14:sldId id="306"/>
            <p14:sldId id="307"/>
            <p14:sldId id="384"/>
            <p14:sldId id="308"/>
            <p14:sldId id="311"/>
            <p14:sldId id="310"/>
            <p14:sldId id="313"/>
            <p14:sldId id="314"/>
            <p14:sldId id="317"/>
            <p14:sldId id="318"/>
            <p14:sldId id="385"/>
            <p14:sldId id="386"/>
            <p14:sldId id="319"/>
            <p14:sldId id="322"/>
            <p14:sldId id="387"/>
            <p14:sldId id="265"/>
            <p14:sldId id="320"/>
          </p14:sldIdLst>
        </p14:section>
        <p14:section name="본문" id="{F734B72A-2771-8545-97EF-0185C1C4F228}">
          <p14:sldIdLst>
            <p14:sldId id="345"/>
            <p14:sldId id="277"/>
            <p14:sldId id="346"/>
            <p14:sldId id="347"/>
            <p14:sldId id="275"/>
            <p14:sldId id="348"/>
            <p14:sldId id="349"/>
            <p14:sldId id="350"/>
            <p14:sldId id="276"/>
            <p14:sldId id="351"/>
            <p14:sldId id="266"/>
            <p14:sldId id="352"/>
            <p14:sldId id="353"/>
            <p14:sldId id="354"/>
            <p14:sldId id="355"/>
            <p14:sldId id="356"/>
            <p14:sldId id="262"/>
            <p14:sldId id="357"/>
            <p14:sldId id="358"/>
            <p14:sldId id="359"/>
            <p14:sldId id="360"/>
            <p14:sldId id="361"/>
            <p14:sldId id="362"/>
            <p14:sldId id="363"/>
            <p14:sldId id="364"/>
            <p14:sldId id="274"/>
            <p14:sldId id="331"/>
            <p14:sldId id="332"/>
            <p14:sldId id="271"/>
            <p14:sldId id="284"/>
            <p14:sldId id="285"/>
            <p14:sldId id="286"/>
            <p14:sldId id="278"/>
            <p14:sldId id="344"/>
            <p14:sldId id="283"/>
            <p14:sldId id="335"/>
            <p14:sldId id="336"/>
            <p14:sldId id="337"/>
            <p14:sldId id="338"/>
            <p14:sldId id="339"/>
            <p14:sldId id="340"/>
            <p14:sldId id="341"/>
            <p14:sldId id="342"/>
            <p14:sldId id="288"/>
            <p14:sldId id="343"/>
            <p14:sldId id="287"/>
            <p14:sldId id="3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6"/>
    <p:restoredTop sz="96654"/>
  </p:normalViewPr>
  <p:slideViewPr>
    <p:cSldViewPr snapToGrid="0" snapToObjects="1">
      <p:cViewPr varScale="1">
        <p:scale>
          <a:sx n="91" d="100"/>
          <a:sy n="91" d="100"/>
        </p:scale>
        <p:origin x="224" y="664"/>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2022. 4. 14.</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2022. 4. 14.</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28</a:t>
            </a:fld>
            <a:endParaRPr lang="ko-KR" altLang="en-US"/>
          </a:p>
        </p:txBody>
      </p:sp>
    </p:spTree>
    <p:extLst>
      <p:ext uri="{BB962C8B-B14F-4D97-AF65-F5344CB8AC3E}">
        <p14:creationId xmlns:p14="http://schemas.microsoft.com/office/powerpoint/2010/main" val="1119015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29</a:t>
            </a:fld>
            <a:endParaRPr lang="ko-KR" altLang="en-US"/>
          </a:p>
        </p:txBody>
      </p:sp>
    </p:spTree>
    <p:extLst>
      <p:ext uri="{BB962C8B-B14F-4D97-AF65-F5344CB8AC3E}">
        <p14:creationId xmlns:p14="http://schemas.microsoft.com/office/powerpoint/2010/main" val="1932634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30</a:t>
            </a:fld>
            <a:endParaRPr lang="ko-KR" altLang="en-US"/>
          </a:p>
        </p:txBody>
      </p:sp>
    </p:spTree>
    <p:extLst>
      <p:ext uri="{BB962C8B-B14F-4D97-AF65-F5344CB8AC3E}">
        <p14:creationId xmlns:p14="http://schemas.microsoft.com/office/powerpoint/2010/main" val="3791638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31</a:t>
            </a:fld>
            <a:endParaRPr lang="ko-KR" altLang="en-US"/>
          </a:p>
        </p:txBody>
      </p:sp>
    </p:spTree>
    <p:extLst>
      <p:ext uri="{BB962C8B-B14F-4D97-AF65-F5344CB8AC3E}">
        <p14:creationId xmlns:p14="http://schemas.microsoft.com/office/powerpoint/2010/main" val="346399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32</a:t>
            </a:fld>
            <a:endParaRPr lang="ko-KR" altLang="en-US"/>
          </a:p>
        </p:txBody>
      </p:sp>
    </p:spTree>
    <p:extLst>
      <p:ext uri="{BB962C8B-B14F-4D97-AF65-F5344CB8AC3E}">
        <p14:creationId xmlns:p14="http://schemas.microsoft.com/office/powerpoint/2010/main" val="992403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33</a:t>
            </a:fld>
            <a:endParaRPr lang="ko-KR" altLang="en-US"/>
          </a:p>
        </p:txBody>
      </p:sp>
    </p:spTree>
    <p:extLst>
      <p:ext uri="{BB962C8B-B14F-4D97-AF65-F5344CB8AC3E}">
        <p14:creationId xmlns:p14="http://schemas.microsoft.com/office/powerpoint/2010/main" val="1807254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34</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35</a:t>
            </a:fld>
            <a:endParaRPr lang="ko-KR" altLang="en-US"/>
          </a:p>
        </p:txBody>
      </p:sp>
    </p:spTree>
    <p:extLst>
      <p:ext uri="{BB962C8B-B14F-4D97-AF65-F5344CB8AC3E}">
        <p14:creationId xmlns:p14="http://schemas.microsoft.com/office/powerpoint/2010/main" val="2290328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36</a:t>
            </a:fld>
            <a:endParaRPr lang="ko-KR" altLang="en-US"/>
          </a:p>
        </p:txBody>
      </p:sp>
    </p:spTree>
    <p:extLst>
      <p:ext uri="{BB962C8B-B14F-4D97-AF65-F5344CB8AC3E}">
        <p14:creationId xmlns:p14="http://schemas.microsoft.com/office/powerpoint/2010/main" val="342071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37</a:t>
            </a:fld>
            <a:endParaRPr lang="ko-KR" altLang="en-US"/>
          </a:p>
        </p:txBody>
      </p:sp>
    </p:spTree>
    <p:extLst>
      <p:ext uri="{BB962C8B-B14F-4D97-AF65-F5344CB8AC3E}">
        <p14:creationId xmlns:p14="http://schemas.microsoft.com/office/powerpoint/2010/main" val="385175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38</a:t>
            </a:fld>
            <a:endParaRPr lang="ko-KR" altLang="en-US"/>
          </a:p>
        </p:txBody>
      </p:sp>
    </p:spTree>
    <p:extLst>
      <p:ext uri="{BB962C8B-B14F-4D97-AF65-F5344CB8AC3E}">
        <p14:creationId xmlns:p14="http://schemas.microsoft.com/office/powerpoint/2010/main" val="3413598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39</a:t>
            </a:fld>
            <a:endParaRPr lang="ko-KR" altLang="en-US"/>
          </a:p>
        </p:txBody>
      </p:sp>
    </p:spTree>
    <p:extLst>
      <p:ext uri="{BB962C8B-B14F-4D97-AF65-F5344CB8AC3E}">
        <p14:creationId xmlns:p14="http://schemas.microsoft.com/office/powerpoint/2010/main" val="3720477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40</a:t>
            </a:fld>
            <a:endParaRPr lang="ko-KR" altLang="en-US"/>
          </a:p>
        </p:txBody>
      </p:sp>
    </p:spTree>
    <p:extLst>
      <p:ext uri="{BB962C8B-B14F-4D97-AF65-F5344CB8AC3E}">
        <p14:creationId xmlns:p14="http://schemas.microsoft.com/office/powerpoint/2010/main" val="1249394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41</a:t>
            </a:fld>
            <a:endParaRPr lang="ko-KR" altLang="en-US"/>
          </a:p>
        </p:txBody>
      </p:sp>
    </p:spTree>
    <p:extLst>
      <p:ext uri="{BB962C8B-B14F-4D97-AF65-F5344CB8AC3E}">
        <p14:creationId xmlns:p14="http://schemas.microsoft.com/office/powerpoint/2010/main" val="1758345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42</a:t>
            </a:fld>
            <a:endParaRPr lang="ko-KR" altLang="en-US"/>
          </a:p>
        </p:txBody>
      </p:sp>
    </p:spTree>
    <p:extLst>
      <p:ext uri="{BB962C8B-B14F-4D97-AF65-F5344CB8AC3E}">
        <p14:creationId xmlns:p14="http://schemas.microsoft.com/office/powerpoint/2010/main" val="415132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43</a:t>
            </a:fld>
            <a:endParaRPr lang="ko-KR" altLang="en-US"/>
          </a:p>
        </p:txBody>
      </p:sp>
    </p:spTree>
    <p:extLst>
      <p:ext uri="{BB962C8B-B14F-4D97-AF65-F5344CB8AC3E}">
        <p14:creationId xmlns:p14="http://schemas.microsoft.com/office/powerpoint/2010/main" val="1166237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44</a:t>
            </a:fld>
            <a:endParaRPr lang="ko-KR" altLang="en-US"/>
          </a:p>
        </p:txBody>
      </p:sp>
    </p:spTree>
    <p:extLst>
      <p:ext uri="{BB962C8B-B14F-4D97-AF65-F5344CB8AC3E}">
        <p14:creationId xmlns:p14="http://schemas.microsoft.com/office/powerpoint/2010/main" val="55685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45</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46</a:t>
            </a:fld>
            <a:endParaRPr lang="ko-KR" altLang="en-US"/>
          </a:p>
        </p:txBody>
      </p:sp>
    </p:spTree>
    <p:extLst>
      <p:ext uri="{BB962C8B-B14F-4D97-AF65-F5344CB8AC3E}">
        <p14:creationId xmlns:p14="http://schemas.microsoft.com/office/powerpoint/2010/main" val="312355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47</a:t>
            </a:fld>
            <a:endParaRPr lang="ko-KR" altLang="en-US"/>
          </a:p>
        </p:txBody>
      </p:sp>
    </p:spTree>
    <p:extLst>
      <p:ext uri="{BB962C8B-B14F-4D97-AF65-F5344CB8AC3E}">
        <p14:creationId xmlns:p14="http://schemas.microsoft.com/office/powerpoint/2010/main" val="425640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48</a:t>
            </a:fld>
            <a:endParaRPr lang="ko-KR" altLang="en-US"/>
          </a:p>
        </p:txBody>
      </p:sp>
    </p:spTree>
    <p:extLst>
      <p:ext uri="{BB962C8B-B14F-4D97-AF65-F5344CB8AC3E}">
        <p14:creationId xmlns:p14="http://schemas.microsoft.com/office/powerpoint/2010/main" val="956977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49</a:t>
            </a:fld>
            <a:endParaRPr lang="ko-KR" altLang="en-US"/>
          </a:p>
        </p:txBody>
      </p:sp>
    </p:spTree>
    <p:extLst>
      <p:ext uri="{BB962C8B-B14F-4D97-AF65-F5344CB8AC3E}">
        <p14:creationId xmlns:p14="http://schemas.microsoft.com/office/powerpoint/2010/main" val="1444883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50</a:t>
            </a:fld>
            <a:endParaRPr lang="ko-KR" altLang="en-US"/>
          </a:p>
        </p:txBody>
      </p:sp>
    </p:spTree>
    <p:extLst>
      <p:ext uri="{BB962C8B-B14F-4D97-AF65-F5344CB8AC3E}">
        <p14:creationId xmlns:p14="http://schemas.microsoft.com/office/powerpoint/2010/main" val="3493577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51</a:t>
            </a:fld>
            <a:endParaRPr lang="ko-KR" altLang="en-US"/>
          </a:p>
        </p:txBody>
      </p:sp>
    </p:spTree>
    <p:extLst>
      <p:ext uri="{BB962C8B-B14F-4D97-AF65-F5344CB8AC3E}">
        <p14:creationId xmlns:p14="http://schemas.microsoft.com/office/powerpoint/2010/main" val="33988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52</a:t>
            </a:fld>
            <a:endParaRPr lang="ko-KR" altLang="en-US"/>
          </a:p>
        </p:txBody>
      </p:sp>
    </p:spTree>
    <p:extLst>
      <p:ext uri="{BB962C8B-B14F-4D97-AF65-F5344CB8AC3E}">
        <p14:creationId xmlns:p14="http://schemas.microsoft.com/office/powerpoint/2010/main" val="1397102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53</a:t>
            </a:fld>
            <a:endParaRPr lang="ko-KR" altLang="en-US"/>
          </a:p>
        </p:txBody>
      </p:sp>
    </p:spTree>
    <p:extLst>
      <p:ext uri="{BB962C8B-B14F-4D97-AF65-F5344CB8AC3E}">
        <p14:creationId xmlns:p14="http://schemas.microsoft.com/office/powerpoint/2010/main" val="310037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54</a:t>
            </a:fld>
            <a:endParaRPr lang="ko-KR" altLang="en-US"/>
          </a:p>
        </p:txBody>
      </p:sp>
    </p:spTree>
    <p:extLst>
      <p:ext uri="{BB962C8B-B14F-4D97-AF65-F5344CB8AC3E}">
        <p14:creationId xmlns:p14="http://schemas.microsoft.com/office/powerpoint/2010/main" val="227943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55</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56</a:t>
            </a:fld>
            <a:endParaRPr lang="ko-KR" altLang="en-US"/>
          </a:p>
        </p:txBody>
      </p:sp>
    </p:spTree>
    <p:extLst>
      <p:ext uri="{BB962C8B-B14F-4D97-AF65-F5344CB8AC3E}">
        <p14:creationId xmlns:p14="http://schemas.microsoft.com/office/powerpoint/2010/main" val="414259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14</a:t>
            </a:fld>
            <a:endParaRPr kumimoji="1" lang="ko-Kore-KR" altLang="en-US"/>
          </a:p>
        </p:txBody>
      </p:sp>
    </p:spTree>
    <p:extLst>
      <p:ext uri="{BB962C8B-B14F-4D97-AF65-F5344CB8AC3E}">
        <p14:creationId xmlns:p14="http://schemas.microsoft.com/office/powerpoint/2010/main" val="3337179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57</a:t>
            </a:fld>
            <a:endParaRPr lang="ko-KR" altLang="en-US"/>
          </a:p>
        </p:txBody>
      </p:sp>
    </p:spTree>
    <p:extLst>
      <p:ext uri="{BB962C8B-B14F-4D97-AF65-F5344CB8AC3E}">
        <p14:creationId xmlns:p14="http://schemas.microsoft.com/office/powerpoint/2010/main" val="1600085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58</a:t>
            </a:fld>
            <a:endParaRPr lang="ko-KR" altLang="en-US"/>
          </a:p>
        </p:txBody>
      </p:sp>
    </p:spTree>
    <p:extLst>
      <p:ext uri="{BB962C8B-B14F-4D97-AF65-F5344CB8AC3E}">
        <p14:creationId xmlns:p14="http://schemas.microsoft.com/office/powerpoint/2010/main" val="1896814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59</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60</a:t>
            </a:fld>
            <a:endParaRPr lang="ko-KR" altLang="en-US"/>
          </a:p>
        </p:txBody>
      </p:sp>
    </p:spTree>
    <p:extLst>
      <p:ext uri="{BB962C8B-B14F-4D97-AF65-F5344CB8AC3E}">
        <p14:creationId xmlns:p14="http://schemas.microsoft.com/office/powerpoint/2010/main" val="3653134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61</a:t>
            </a:fld>
            <a:endParaRPr lang="ko-KR" altLang="en-US"/>
          </a:p>
        </p:txBody>
      </p:sp>
    </p:spTree>
    <p:extLst>
      <p:ext uri="{BB962C8B-B14F-4D97-AF65-F5344CB8AC3E}">
        <p14:creationId xmlns:p14="http://schemas.microsoft.com/office/powerpoint/2010/main" val="40273349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62</a:t>
            </a:fld>
            <a:endParaRPr lang="ko-KR" altLang="en-US"/>
          </a:p>
        </p:txBody>
      </p:sp>
    </p:spTree>
    <p:extLst>
      <p:ext uri="{BB962C8B-B14F-4D97-AF65-F5344CB8AC3E}">
        <p14:creationId xmlns:p14="http://schemas.microsoft.com/office/powerpoint/2010/main" val="19024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63</a:t>
            </a:fld>
            <a:endParaRPr lang="ko-KR" altLang="en-US"/>
          </a:p>
        </p:txBody>
      </p:sp>
    </p:spTree>
    <p:extLst>
      <p:ext uri="{BB962C8B-B14F-4D97-AF65-F5344CB8AC3E}">
        <p14:creationId xmlns:p14="http://schemas.microsoft.com/office/powerpoint/2010/main" val="169197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64</a:t>
            </a:fld>
            <a:endParaRPr lang="ko-KR" altLang="en-US"/>
          </a:p>
        </p:txBody>
      </p:sp>
    </p:spTree>
    <p:extLst>
      <p:ext uri="{BB962C8B-B14F-4D97-AF65-F5344CB8AC3E}">
        <p14:creationId xmlns:p14="http://schemas.microsoft.com/office/powerpoint/2010/main" val="238557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65</a:t>
            </a:fld>
            <a:endParaRPr lang="ko-KR" altLang="en-US"/>
          </a:p>
        </p:txBody>
      </p:sp>
    </p:spTree>
    <p:extLst>
      <p:ext uri="{BB962C8B-B14F-4D97-AF65-F5344CB8AC3E}">
        <p14:creationId xmlns:p14="http://schemas.microsoft.com/office/powerpoint/2010/main" val="302847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66</a:t>
            </a:fld>
            <a:endParaRPr lang="ko-KR" altLang="en-US"/>
          </a:p>
        </p:txBody>
      </p:sp>
    </p:spTree>
    <p:extLst>
      <p:ext uri="{BB962C8B-B14F-4D97-AF65-F5344CB8AC3E}">
        <p14:creationId xmlns:p14="http://schemas.microsoft.com/office/powerpoint/2010/main" val="2994564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67</a:t>
            </a:fld>
            <a:endParaRPr lang="ko-KR" altLang="en-US"/>
          </a:p>
        </p:txBody>
      </p:sp>
    </p:spTree>
    <p:extLst>
      <p:ext uri="{BB962C8B-B14F-4D97-AF65-F5344CB8AC3E}">
        <p14:creationId xmlns:p14="http://schemas.microsoft.com/office/powerpoint/2010/main" val="336771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68</a:t>
            </a:fld>
            <a:endParaRPr lang="ko-KR" altLang="en-US"/>
          </a:p>
        </p:txBody>
      </p:sp>
    </p:spTree>
    <p:extLst>
      <p:ext uri="{BB962C8B-B14F-4D97-AF65-F5344CB8AC3E}">
        <p14:creationId xmlns:p14="http://schemas.microsoft.com/office/powerpoint/2010/main" val="2898298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69</a:t>
            </a:fld>
            <a:endParaRPr lang="ko-KR" altLang="en-US"/>
          </a:p>
        </p:txBody>
      </p:sp>
    </p:spTree>
    <p:extLst>
      <p:ext uri="{BB962C8B-B14F-4D97-AF65-F5344CB8AC3E}">
        <p14:creationId xmlns:p14="http://schemas.microsoft.com/office/powerpoint/2010/main" val="710509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70</a:t>
            </a:fld>
            <a:endParaRPr lang="ko-KR" altLang="en-US"/>
          </a:p>
        </p:txBody>
      </p:sp>
    </p:spTree>
    <p:extLst>
      <p:ext uri="{BB962C8B-B14F-4D97-AF65-F5344CB8AC3E}">
        <p14:creationId xmlns:p14="http://schemas.microsoft.com/office/powerpoint/2010/main" val="196075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71</a:t>
            </a:fld>
            <a:endParaRPr lang="ko-KR" altLang="en-US"/>
          </a:p>
        </p:txBody>
      </p:sp>
    </p:spTree>
    <p:extLst>
      <p:ext uri="{BB962C8B-B14F-4D97-AF65-F5344CB8AC3E}">
        <p14:creationId xmlns:p14="http://schemas.microsoft.com/office/powerpoint/2010/main" val="3807363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72</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74</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84</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93</a:t>
            </a:fld>
            <a:endParaRPr kumimoji="1" lang="ko-Kore-KR" altLang="en-US"/>
          </a:p>
        </p:txBody>
      </p:sp>
    </p:spTree>
    <p:extLst>
      <p:ext uri="{BB962C8B-B14F-4D97-AF65-F5344CB8AC3E}">
        <p14:creationId xmlns:p14="http://schemas.microsoft.com/office/powerpoint/2010/main" val="34773390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94</a:t>
            </a:fld>
            <a:endParaRPr kumimoji="1" lang="ko-Kore-KR" altLang="en-US"/>
          </a:p>
        </p:txBody>
      </p:sp>
    </p:spTree>
    <p:extLst>
      <p:ext uri="{BB962C8B-B14F-4D97-AF65-F5344CB8AC3E}">
        <p14:creationId xmlns:p14="http://schemas.microsoft.com/office/powerpoint/2010/main" val="10485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97</a:t>
            </a:fld>
            <a:endParaRPr kumimoji="1" lang="ko-Kore-KR" altLang="en-US"/>
          </a:p>
        </p:txBody>
      </p:sp>
    </p:spTree>
    <p:extLst>
      <p:ext uri="{BB962C8B-B14F-4D97-AF65-F5344CB8AC3E}">
        <p14:creationId xmlns:p14="http://schemas.microsoft.com/office/powerpoint/2010/main" val="16013114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a:t>
            </a:r>
            <a:r>
              <a:rPr lang="en-US" altLang="ko-KR" dirty="0" err="1"/>
              <a:t>Deg</a:t>
            </a:r>
            <a:r>
              <a:rPr lang="en-US" altLang="ko-KR" dirty="0"/>
              <a:t> </a:t>
            </a:r>
            <a:r>
              <a:rPr lang="ko-KR" altLang="en-US" dirty="0"/>
              <a:t>분석을 통해서 </a:t>
            </a:r>
            <a:r>
              <a:rPr lang="ko-KR" altLang="en-US" dirty="0" err="1"/>
              <a:t>날짜별</a:t>
            </a:r>
            <a:r>
              <a:rPr lang="ko-KR" altLang="en-US" dirty="0"/>
              <a:t> </a:t>
            </a:r>
            <a:r>
              <a:rPr lang="en-US" altLang="ko-KR" dirty="0"/>
              <a:t>cell </a:t>
            </a:r>
            <a:r>
              <a:rPr lang="ko-KR" altLang="en-US" dirty="0"/>
              <a:t>끼리 유의미한 차이가 나는 유전자들을 뽑았습니다</a:t>
            </a:r>
            <a:r>
              <a:rPr lang="en-US" altLang="ko-KR" dirty="0"/>
              <a:t>. </a:t>
            </a:r>
            <a:r>
              <a:rPr lang="ko-KR" altLang="en-US" dirty="0"/>
              <a:t>빨간색이 표시가 된 </a:t>
            </a:r>
            <a:r>
              <a:rPr lang="en-US" altLang="ko-KR" dirty="0"/>
              <a:t>24</a:t>
            </a:r>
            <a:r>
              <a:rPr lang="ko-KR" altLang="en-US" dirty="0"/>
              <a:t>일째 </a:t>
            </a:r>
            <a:r>
              <a:rPr lang="en-US" altLang="ko-KR" dirty="0" err="1"/>
              <a:t>heatmap</a:t>
            </a:r>
            <a:r>
              <a:rPr lang="en-US" altLang="ko-KR" baseline="0" dirty="0"/>
              <a:t> </a:t>
            </a:r>
            <a:r>
              <a:rPr lang="ko-KR" altLang="en-US" baseline="0" dirty="0"/>
              <a:t>상에서 가장 많은 차이가 나는 것을 볼 수 있습니다</a:t>
            </a:r>
            <a:r>
              <a:rPr lang="en-US" altLang="ko-KR" baseline="0" dirty="0"/>
              <a:t>.</a:t>
            </a:r>
          </a:p>
          <a:p>
            <a:r>
              <a:rPr lang="ko-KR" altLang="en-US" baseline="0" dirty="0"/>
              <a:t>논문에서는 이런 유의미한 유전자들을 가지고 </a:t>
            </a:r>
            <a:r>
              <a:rPr lang="en-US" altLang="ko-KR" baseline="0" dirty="0"/>
              <a:t>gene ontology </a:t>
            </a:r>
            <a:r>
              <a:rPr lang="ko-KR" altLang="en-US" baseline="0" dirty="0"/>
              <a:t>분석을 하여서 오른쪽 그림과 같이 </a:t>
            </a:r>
            <a:r>
              <a:rPr lang="en-US" altLang="ko-KR" baseline="0" dirty="0"/>
              <a:t>CD90 like cell</a:t>
            </a:r>
            <a:r>
              <a:rPr lang="ko-KR" altLang="en-US" baseline="0" dirty="0"/>
              <a:t>이 다른 그룹보다 </a:t>
            </a:r>
            <a:r>
              <a:rPr lang="en-US" altLang="ko-KR" baseline="0" dirty="0"/>
              <a:t>cell cycle regulation</a:t>
            </a:r>
            <a:r>
              <a:rPr lang="ko-KR" altLang="en-US" baseline="0" dirty="0"/>
              <a:t>에 유</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101</a:t>
            </a:fld>
            <a:endParaRPr lang="ko-KR" altLang="en-US"/>
          </a:p>
        </p:txBody>
      </p:sp>
    </p:spTree>
    <p:extLst>
      <p:ext uri="{BB962C8B-B14F-4D97-AF65-F5344CB8AC3E}">
        <p14:creationId xmlns:p14="http://schemas.microsoft.com/office/powerpoint/2010/main" val="28923403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106</a:t>
            </a:fld>
            <a:endParaRPr lang="ko-KR" altLang="en-US"/>
          </a:p>
        </p:txBody>
      </p:sp>
    </p:spTree>
    <p:extLst>
      <p:ext uri="{BB962C8B-B14F-4D97-AF65-F5344CB8AC3E}">
        <p14:creationId xmlns:p14="http://schemas.microsoft.com/office/powerpoint/2010/main" val="784398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 Term</a:t>
            </a:r>
            <a:r>
              <a:rPr lang="ko-KR" altLang="en-US" dirty="0"/>
              <a:t>에 속하는지에 따른 유의미한 유전자들과 아니라고 판단된 유전자들의 차이를 알아본다</a:t>
            </a:r>
            <a:r>
              <a:rPr lang="en-US" altLang="ko-KR" dirty="0"/>
              <a:t>. </a:t>
            </a:r>
            <a:r>
              <a:rPr lang="ko-KR" altLang="en-US" dirty="0"/>
              <a:t>즉 다시 말하면 정말로 우리가 유의미하다고 판단된 유전자들이 각 </a:t>
            </a:r>
            <a:r>
              <a:rPr lang="en-US" altLang="ko-KR" dirty="0"/>
              <a:t>GO Term</a:t>
            </a:r>
            <a:r>
              <a:rPr lang="ko-KR" altLang="en-US"/>
              <a:t>에 속</a:t>
            </a:r>
            <a:r>
              <a:rPr lang="ko-KR" altLang="en-US" baseline="0"/>
              <a:t> </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108</a:t>
            </a:fld>
            <a:endParaRPr lang="ko-KR" altLang="en-US"/>
          </a:p>
        </p:txBody>
      </p:sp>
    </p:spTree>
    <p:extLst>
      <p:ext uri="{BB962C8B-B14F-4D97-AF65-F5344CB8AC3E}">
        <p14:creationId xmlns:p14="http://schemas.microsoft.com/office/powerpoint/2010/main" val="90727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Khreat0205/Education_BulkRNAseq/blob/main/3.Results/GO_Day24.txt" TargetMode="External"/><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scientist0205@snu.ac.kr" TargetMode="External"/><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 Id="rId5" Type="http://schemas.openxmlformats.org/officeDocument/2006/relationships/hyperlink" Target="mailto:tjsdk3105@gmail.com" TargetMode="External"/><Relationship Id="rId4" Type="http://schemas.openxmlformats.org/officeDocument/2006/relationships/hyperlink" Target="mailto:ehdwn8242@snu.ac.k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36.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42325" y="2925454"/>
            <a:ext cx="7449240" cy="3340950"/>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033657" y="2115187"/>
            <a:ext cx="3587998" cy="4116833"/>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br>
              <a:rPr kumimoji="1" lang="en-US" altLang="ko-Kore-KR" sz="1600"/>
            </a:br>
            <a:endParaRPr kumimoji="1" lang="en-US" altLang="ko-KR" sz="1600"/>
          </a:p>
          <a:p>
            <a:pPr>
              <a:lnSpc>
                <a:spcPct val="150000"/>
              </a:lnSpc>
            </a:pPr>
            <a:r>
              <a:rPr kumimoji="1" lang="ko-KR" altLang="en-US" sz="1600"/>
              <a:t>→ </a:t>
            </a:r>
            <a:r>
              <a:rPr kumimoji="1" lang="en-US" altLang="ko-KR" sz="1600"/>
              <a:t>sorting </a:t>
            </a:r>
            <a:br>
              <a:rPr kumimoji="1" lang="en-US" altLang="ko-KR" sz="1600"/>
            </a:br>
            <a:r>
              <a:rPr kumimoji="1" lang="en-US" altLang="ko-KR" sz="1600"/>
              <a:t>Germinal Center(GC)-resident Tfh  cell</a:t>
            </a:r>
            <a:br>
              <a:rPr kumimoji="1" lang="en-US" altLang="ko-KR" sz="1600"/>
            </a:br>
            <a:r>
              <a:rPr kumimoji="1" lang="en-US" altLang="ko-KR" sz="1600" b="1"/>
              <a:t>(GCTfh)</a:t>
            </a:r>
            <a:r>
              <a:rPr kumimoji="1" lang="ko-KR" altLang="en-US" sz="1600" b="1"/>
              <a:t> </a:t>
            </a:r>
            <a:r>
              <a:rPr kumimoji="1" lang="en-US" altLang="ko-KR" sz="1600" b="1"/>
              <a:t>(CD90 negative/low)</a:t>
            </a:r>
            <a:br>
              <a:rPr kumimoji="1" lang="en-US" altLang="ko-KR" sz="1600" b="1"/>
            </a:br>
            <a:r>
              <a:rPr kumimoji="1" lang="en-US" altLang="ko-KR" sz="1600"/>
              <a:t>/</a:t>
            </a:r>
            <a:r>
              <a:rPr kumimoji="1" lang="ko-KR" altLang="en-US" sz="1600"/>
              <a:t> </a:t>
            </a:r>
            <a:r>
              <a:rPr kumimoji="1" lang="en-US" altLang="ko-KR" sz="1600"/>
              <a:t>GC nonresident Tfh cell</a:t>
            </a:r>
            <a:br>
              <a:rPr kumimoji="1" lang="en-US" altLang="ko-KR" sz="1600"/>
            </a:br>
            <a:r>
              <a:rPr kumimoji="1" lang="en-US" altLang="ko-KR" sz="1600"/>
              <a:t>(</a:t>
            </a:r>
            <a:r>
              <a:rPr kumimoji="1" lang="en-US" altLang="ko-KR" sz="1600" b="1"/>
              <a:t>GCTfh-like) (CD90 high)</a:t>
            </a:r>
            <a:endParaRPr kumimoji="1" lang="en-US" altLang="ko-KR" sz="1600"/>
          </a:p>
          <a:p>
            <a:pPr>
              <a:lnSpc>
                <a:spcPct val="150000"/>
              </a:lnSpc>
            </a:pP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Tree>
    <p:extLst>
      <p:ext uri="{BB962C8B-B14F-4D97-AF65-F5344CB8AC3E}">
        <p14:creationId xmlns:p14="http://schemas.microsoft.com/office/powerpoint/2010/main" val="40415138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4. 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036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6888423" y="1690688"/>
            <a:ext cx="4646352" cy="3344293"/>
          </a:xfrm>
          <a:prstGeom prst="rect">
            <a:avLst/>
          </a:prstGeom>
        </p:spPr>
      </p:pic>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4"/>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810624" y="3170073"/>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762749" y="4764537"/>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810624" y="5190346"/>
            <a:ext cx="2590800" cy="369332"/>
          </a:xfrm>
          <a:prstGeom prst="rect">
            <a:avLst/>
          </a:prstGeom>
          <a:noFill/>
        </p:spPr>
        <p:txBody>
          <a:bodyPr wrap="square" rtlCol="0">
            <a:spAutoFit/>
          </a:bodyPr>
          <a:lstStyle/>
          <a:p>
            <a:r>
              <a:rPr lang="en-US" altLang="ko-KR" dirty="0"/>
              <a:t>Enrichment map</a:t>
            </a:r>
            <a:endParaRPr lang="ko-KR" altLang="en-US" dirty="0"/>
          </a:p>
        </p:txBody>
      </p:sp>
    </p:spTree>
    <p:extLst>
      <p:ext uri="{BB962C8B-B14F-4D97-AF65-F5344CB8AC3E}">
        <p14:creationId xmlns:p14="http://schemas.microsoft.com/office/powerpoint/2010/main" val="2489435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크게 </a:t>
            </a:r>
            <a:r>
              <a:rPr lang="en-US" altLang="ko-KR" sz="2400" dirty="0">
                <a:latin typeface="Arial" panose="020B0604020202020204" pitchFamily="34" charset="0"/>
                <a:cs typeface="Arial" panose="020B0604020202020204" pitchFamily="34" charset="0"/>
              </a:rPr>
              <a:t>3 </a:t>
            </a:r>
            <a:r>
              <a:rPr lang="ko-KR" altLang="en-US" sz="2400" dirty="0">
                <a:latin typeface="Arial" panose="020B0604020202020204" pitchFamily="34" charset="0"/>
                <a:cs typeface="Arial" panose="020B0604020202020204" pitchFamily="34" charset="0"/>
              </a:rPr>
              <a:t>가지 </a:t>
            </a: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으로 유전자에 </a:t>
            </a:r>
            <a:r>
              <a:rPr lang="en-US" altLang="ko-KR" sz="2400" dirty="0">
                <a:latin typeface="Arial" panose="020B0604020202020204" pitchFamily="34" charset="0"/>
                <a:cs typeface="Arial" panose="020B0604020202020204" pitchFamily="34" charset="0"/>
              </a:rPr>
              <a:t>annotation</a:t>
            </a: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 example</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53009" y="2085627"/>
            <a:ext cx="1937185" cy="584775"/>
          </a:xfrm>
          <a:prstGeom prst="rect">
            <a:avLst/>
          </a:prstGeom>
          <a:noFill/>
        </p:spPr>
        <p:txBody>
          <a:bodyPr wrap="square" rtlCol="0">
            <a:spAutoFit/>
          </a:bodyPr>
          <a:lstStyle/>
          <a:p>
            <a:r>
              <a:rPr lang="en-US" altLang="ko-KR" u="sng" dirty="0">
                <a:latin typeface="Arial" panose="020B0604020202020204" pitchFamily="34" charset="0"/>
                <a:cs typeface="Arial" panose="020B0604020202020204" pitchFamily="34" charset="0"/>
              </a:rPr>
              <a:t>Ex) </a:t>
            </a:r>
            <a:r>
              <a:rPr lang="en-US" altLang="ko-KR" sz="3200" u="sng" dirty="0">
                <a:latin typeface="Arial" panose="020B0604020202020204" pitchFamily="34" charset="0"/>
                <a:cs typeface="Arial" panose="020B0604020202020204" pitchFamily="34" charset="0"/>
              </a:rPr>
              <a:t>HLA-A</a:t>
            </a:r>
            <a:endParaRPr lang="ko-KR" altLang="en-US" sz="3200" u="sng"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D2346429-EAD9-4DE6-83BB-9B14DAF37037}"/>
              </a:ext>
            </a:extLst>
          </p:cNvPr>
          <p:cNvPicPr>
            <a:picLocks noChangeAspect="1"/>
          </p:cNvPicPr>
          <p:nvPr/>
        </p:nvPicPr>
        <p:blipFill>
          <a:blip r:embed="rId2"/>
          <a:stretch>
            <a:fillRect/>
          </a:stretch>
        </p:blipFill>
        <p:spPr>
          <a:xfrm>
            <a:off x="92311" y="3036419"/>
            <a:ext cx="5504734" cy="1151180"/>
          </a:xfrm>
          <a:prstGeom prst="rect">
            <a:avLst/>
          </a:prstGeom>
        </p:spPr>
      </p:pic>
      <p:pic>
        <p:nvPicPr>
          <p:cNvPr id="10" name="그림 9">
            <a:extLst>
              <a:ext uri="{FF2B5EF4-FFF2-40B4-BE49-F238E27FC236}">
                <a16:creationId xmlns:a16="http://schemas.microsoft.com/office/drawing/2014/main" id="{218B18A8-6935-4381-91BD-84A461D84086}"/>
              </a:ext>
            </a:extLst>
          </p:cNvPr>
          <p:cNvPicPr>
            <a:picLocks noChangeAspect="1"/>
          </p:cNvPicPr>
          <p:nvPr/>
        </p:nvPicPr>
        <p:blipFill>
          <a:blip r:embed="rId3"/>
          <a:stretch>
            <a:fillRect/>
          </a:stretch>
        </p:blipFill>
        <p:spPr>
          <a:xfrm>
            <a:off x="5597045" y="13480"/>
            <a:ext cx="6594955" cy="6844520"/>
          </a:xfrm>
          <a:prstGeom prst="rect">
            <a:avLst/>
          </a:prstGeom>
        </p:spPr>
      </p:pic>
      <p:sp>
        <p:nvSpPr>
          <p:cNvPr id="3" name="TextBox 2">
            <a:extLst>
              <a:ext uri="{FF2B5EF4-FFF2-40B4-BE49-F238E27FC236}">
                <a16:creationId xmlns:a16="http://schemas.microsoft.com/office/drawing/2014/main" id="{9458F7DB-12E5-4A84-803F-25987CF56135}"/>
              </a:ext>
            </a:extLst>
          </p:cNvPr>
          <p:cNvSpPr txBox="1"/>
          <p:nvPr/>
        </p:nvSpPr>
        <p:spPr>
          <a:xfrm>
            <a:off x="214604" y="4526843"/>
            <a:ext cx="5382441"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dirty="0"/>
              <a:t>HLA-A </a:t>
            </a:r>
            <a:r>
              <a:rPr lang="ko-KR" altLang="en-US" sz="2000" dirty="0"/>
              <a:t>유전자가 직접적으로 해당되는</a:t>
            </a:r>
            <a:r>
              <a:rPr lang="en-US" altLang="ko-KR" sz="2000" dirty="0"/>
              <a:t> GO term</a:t>
            </a:r>
            <a:r>
              <a:rPr lang="ko-KR" altLang="en-US" sz="2000" dirty="0"/>
              <a:t>을</a:t>
            </a:r>
            <a:r>
              <a:rPr lang="en-US" altLang="ko-KR" sz="2000" dirty="0"/>
              <a:t> </a:t>
            </a:r>
            <a:r>
              <a:rPr lang="ko-KR" altLang="en-US" sz="2000" dirty="0"/>
              <a:t>오른쪽과 같이 확인 가능</a:t>
            </a:r>
            <a:endParaRPr lang="en-US" altLang="ko-KR" sz="2000" dirty="0"/>
          </a:p>
          <a:p>
            <a:pPr marL="342900" indent="-342900">
              <a:buFont typeface="Wingdings" panose="05000000000000000000" pitchFamily="2" charset="2"/>
              <a:buChar char="Ø"/>
            </a:pPr>
            <a:endParaRPr lang="en-US" altLang="ko-KR" sz="2000" dirty="0"/>
          </a:p>
          <a:p>
            <a:pPr marL="342900" indent="-342900">
              <a:buFont typeface="Wingdings" panose="05000000000000000000" pitchFamily="2" charset="2"/>
              <a:buChar char="Ø"/>
            </a:pPr>
            <a:r>
              <a:rPr lang="ko-KR" altLang="en-US" sz="2000" dirty="0"/>
              <a:t>반대로</a:t>
            </a:r>
            <a:r>
              <a:rPr lang="en-US" altLang="ko-KR" sz="2000" dirty="0"/>
              <a:t>, </a:t>
            </a:r>
            <a:r>
              <a:rPr lang="ko-KR" altLang="en-US" sz="2000" dirty="0"/>
              <a:t>특정 </a:t>
            </a:r>
            <a:r>
              <a:rPr lang="en-US" altLang="ko-KR" sz="2000" dirty="0"/>
              <a:t>GO term</a:t>
            </a:r>
            <a:r>
              <a:rPr lang="ko-KR" altLang="en-US" sz="2000" dirty="0"/>
              <a:t> 하위에 존재하는 유전자들을 원하는 </a:t>
            </a:r>
            <a:r>
              <a:rPr lang="en-US" altLang="ko-KR" sz="2000" dirty="0"/>
              <a:t>filter</a:t>
            </a:r>
            <a:r>
              <a:rPr lang="ko-KR" altLang="en-US" sz="2000" dirty="0"/>
              <a:t>를 씌워 확인 가능</a:t>
            </a:r>
            <a:endParaRPr lang="en-US" altLang="ko-KR" sz="2000" dirty="0"/>
          </a:p>
        </p:txBody>
      </p:sp>
      <p:sp>
        <p:nvSpPr>
          <p:cNvPr id="7" name="TextBox 6">
            <a:extLst>
              <a:ext uri="{FF2B5EF4-FFF2-40B4-BE49-F238E27FC236}">
                <a16:creationId xmlns:a16="http://schemas.microsoft.com/office/drawing/2014/main" id="{991EBBDD-5DDB-4BE4-8D75-367FF4601D20}"/>
              </a:ext>
            </a:extLst>
          </p:cNvPr>
          <p:cNvSpPr txBox="1"/>
          <p:nvPr/>
        </p:nvSpPr>
        <p:spPr>
          <a:xfrm>
            <a:off x="7372239" y="4157511"/>
            <a:ext cx="1522283" cy="369332"/>
          </a:xfrm>
          <a:prstGeom prst="rect">
            <a:avLst/>
          </a:prstGeom>
          <a:noFill/>
          <a:ln w="57150">
            <a:solidFill>
              <a:srgbClr val="FF0000"/>
            </a:solidFill>
          </a:ln>
        </p:spPr>
        <p:txBody>
          <a:bodyPr wrap="square" rtlCol="0">
            <a:spAutoFit/>
          </a:bodyPr>
          <a:lstStyle/>
          <a:p>
            <a:r>
              <a:rPr lang="en-US" altLang="ko-KR" b="1" dirty="0"/>
              <a:t>Cell Surface</a:t>
            </a:r>
            <a:endParaRPr lang="ko-KR" altLang="en-US" b="1" dirty="0"/>
          </a:p>
        </p:txBody>
      </p:sp>
      <p:sp>
        <p:nvSpPr>
          <p:cNvPr id="11" name="TextBox 10">
            <a:extLst>
              <a:ext uri="{FF2B5EF4-FFF2-40B4-BE49-F238E27FC236}">
                <a16:creationId xmlns:a16="http://schemas.microsoft.com/office/drawing/2014/main" id="{3647BE2A-4648-4B89-84C6-1E2EB16E276B}"/>
              </a:ext>
            </a:extLst>
          </p:cNvPr>
          <p:cNvSpPr txBox="1"/>
          <p:nvPr/>
        </p:nvSpPr>
        <p:spPr>
          <a:xfrm>
            <a:off x="7794928" y="1254630"/>
            <a:ext cx="2884257" cy="461665"/>
          </a:xfrm>
          <a:prstGeom prst="rect">
            <a:avLst/>
          </a:prstGeom>
          <a:noFill/>
          <a:ln w="57150">
            <a:solidFill>
              <a:srgbClr val="FF0000"/>
            </a:solidFill>
          </a:ln>
        </p:spPr>
        <p:txBody>
          <a:bodyPr wrap="square" rtlCol="0">
            <a:spAutoFit/>
          </a:bodyPr>
          <a:lstStyle/>
          <a:p>
            <a:r>
              <a:rPr lang="en-US" altLang="ko-KR" sz="2400" b="1" dirty="0"/>
              <a:t>Immune Response</a:t>
            </a:r>
            <a:endParaRPr lang="ko-KR" altLang="en-US" sz="2400" b="1" dirty="0"/>
          </a:p>
        </p:txBody>
      </p:sp>
    </p:spTree>
    <p:extLst>
      <p:ext uri="{BB962C8B-B14F-4D97-AF65-F5344CB8AC3E}">
        <p14:creationId xmlns:p14="http://schemas.microsoft.com/office/powerpoint/2010/main" val="20592921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Immune Response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Immune Response</a:t>
            </a:r>
            <a:r>
              <a:rPr lang="ko-KR" altLang="en-US" sz="2000" dirty="0"/>
              <a:t>에 포함된 유전자들의 일부를 나타냄  </a:t>
            </a:r>
            <a:endParaRPr lang="en-US" altLang="ko-KR" sz="2000" dirty="0"/>
          </a:p>
        </p:txBody>
      </p:sp>
      <p:pic>
        <p:nvPicPr>
          <p:cNvPr id="7" name="그림 6">
            <a:extLst>
              <a:ext uri="{FF2B5EF4-FFF2-40B4-BE49-F238E27FC236}">
                <a16:creationId xmlns:a16="http://schemas.microsoft.com/office/drawing/2014/main" id="{47A65A47-92DB-4A59-8730-67D4B286777C}"/>
              </a:ext>
            </a:extLst>
          </p:cNvPr>
          <p:cNvPicPr>
            <a:picLocks noChangeAspect="1"/>
          </p:cNvPicPr>
          <p:nvPr/>
        </p:nvPicPr>
        <p:blipFill>
          <a:blip r:embed="rId2"/>
          <a:stretch>
            <a:fillRect/>
          </a:stretch>
        </p:blipFill>
        <p:spPr>
          <a:xfrm>
            <a:off x="5001019" y="0"/>
            <a:ext cx="7190981" cy="6858000"/>
          </a:xfrm>
          <a:prstGeom prst="rect">
            <a:avLst/>
          </a:prstGeom>
        </p:spPr>
      </p:pic>
    </p:spTree>
    <p:extLst>
      <p:ext uri="{BB962C8B-B14F-4D97-AF65-F5344CB8AC3E}">
        <p14:creationId xmlns:p14="http://schemas.microsoft.com/office/powerpoint/2010/main" val="88828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Cell Surface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Cell surface</a:t>
            </a:r>
            <a:r>
              <a:rPr lang="ko-KR" altLang="en-US" sz="2000" dirty="0"/>
              <a:t>에 포함된 유전자들의 일부를 나타냄  </a:t>
            </a:r>
            <a:endParaRPr lang="en-US" altLang="ko-KR" sz="2000" dirty="0"/>
          </a:p>
        </p:txBody>
      </p:sp>
      <p:pic>
        <p:nvPicPr>
          <p:cNvPr id="14" name="그림 13">
            <a:extLst>
              <a:ext uri="{FF2B5EF4-FFF2-40B4-BE49-F238E27FC236}">
                <a16:creationId xmlns:a16="http://schemas.microsoft.com/office/drawing/2014/main" id="{3DA45623-088C-4BD3-AAEC-1DADBF3D6A8F}"/>
              </a:ext>
            </a:extLst>
          </p:cNvPr>
          <p:cNvPicPr>
            <a:picLocks noChangeAspect="1"/>
          </p:cNvPicPr>
          <p:nvPr/>
        </p:nvPicPr>
        <p:blipFill>
          <a:blip r:embed="rId2"/>
          <a:stretch>
            <a:fillRect/>
          </a:stretch>
        </p:blipFill>
        <p:spPr>
          <a:xfrm>
            <a:off x="5067540" y="0"/>
            <a:ext cx="7122044" cy="6858000"/>
          </a:xfrm>
          <a:prstGeom prst="rect">
            <a:avLst/>
          </a:prstGeom>
        </p:spPr>
      </p:pic>
    </p:spTree>
    <p:extLst>
      <p:ext uri="{BB962C8B-B14F-4D97-AF65-F5344CB8AC3E}">
        <p14:creationId xmlns:p14="http://schemas.microsoft.com/office/powerpoint/2010/main" val="3961086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 0.05))</a:t>
            </a:r>
          </a:p>
          <a:p>
            <a:pPr lvl="1"/>
            <a:endParaRPr lang="en-US" altLang="ko-KR" dirty="0">
              <a:latin typeface="Arial" panose="020B0604020202020204" pitchFamily="34" charset="0"/>
              <a:cs typeface="Arial" panose="020B0604020202020204" pitchFamily="34" charset="0"/>
            </a:endParaRP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803757745"/>
              </p:ext>
            </p:extLst>
          </p:nvPr>
        </p:nvGraphicFramePr>
        <p:xfrm>
          <a:off x="3591338" y="4304678"/>
          <a:ext cx="6050973" cy="2400231"/>
        </p:xfrm>
        <a:graphic>
          <a:graphicData uri="http://schemas.openxmlformats.org/drawingml/2006/table">
            <a:tbl>
              <a:tblPr firstRow="1" bandRow="1">
                <a:tableStyleId>{0505E3EF-67EA-436B-97B2-0124C06EBD24}</a:tableStyleId>
              </a:tblPr>
              <a:tblGrid>
                <a:gridCol w="2016991">
                  <a:extLst>
                    <a:ext uri="{9D8B030D-6E8A-4147-A177-3AD203B41FA5}">
                      <a16:colId xmlns:a16="http://schemas.microsoft.com/office/drawing/2014/main" val="20000"/>
                    </a:ext>
                  </a:extLst>
                </a:gridCol>
                <a:gridCol w="2016991">
                  <a:extLst>
                    <a:ext uri="{9D8B030D-6E8A-4147-A177-3AD203B41FA5}">
                      <a16:colId xmlns:a16="http://schemas.microsoft.com/office/drawing/2014/main" val="20001"/>
                    </a:ext>
                  </a:extLst>
                </a:gridCol>
                <a:gridCol w="2016991">
                  <a:extLst>
                    <a:ext uri="{9D8B030D-6E8A-4147-A177-3AD203B41FA5}">
                      <a16:colId xmlns:a16="http://schemas.microsoft.com/office/drawing/2014/main" val="20002"/>
                    </a:ext>
                  </a:extLst>
                </a:gridCol>
              </a:tblGrid>
              <a:tr h="8000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000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000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364456" y="4420103"/>
            <a:ext cx="3518190"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p>
          <a:p>
            <a:pPr algn="ctr"/>
            <a:r>
              <a:rPr lang="ko-KR" altLang="en-US" dirty="0">
                <a:latin typeface="Arial" panose="020B0604020202020204" pitchFamily="34" charset="0"/>
                <a:cs typeface="Arial" panose="020B0604020202020204" pitchFamily="34" charset="0"/>
              </a:rPr>
              <a:t>에 포함되는 유전자</a:t>
            </a:r>
          </a:p>
        </p:txBody>
      </p:sp>
      <p:sp>
        <p:nvSpPr>
          <p:cNvPr id="7" name="TextBox 6"/>
          <p:cNvSpPr txBox="1"/>
          <p:nvPr/>
        </p:nvSpPr>
        <p:spPr>
          <a:xfrm>
            <a:off x="3239496" y="3328385"/>
            <a:ext cx="2605217"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a:t>
            </a:r>
            <a:r>
              <a:rPr lang="en-US" altLang="ko-KR" dirty="0">
                <a:latin typeface="Arial" panose="020B0604020202020204" pitchFamily="34" charset="0"/>
                <a:cs typeface="Arial" panose="020B0604020202020204" pitchFamily="34" charset="0"/>
              </a:rPr>
              <a:t> </a:t>
            </a:r>
          </a:p>
          <a:p>
            <a:pPr algn="ctr"/>
            <a:r>
              <a:rPr lang="ko-KR" altLang="en-US" dirty="0">
                <a:latin typeface="Arial" panose="020B0604020202020204" pitchFamily="34" charset="0"/>
                <a:cs typeface="Arial" panose="020B0604020202020204" pitchFamily="34" charset="0"/>
              </a:rPr>
              <a:t>유전자리스트 </a:t>
            </a:r>
            <a:r>
              <a:rPr lang="en-US" altLang="ko-KR" dirty="0">
                <a:latin typeface="Arial" panose="020B0604020202020204" pitchFamily="34" charset="0"/>
                <a:cs typeface="Arial" panose="020B0604020202020204" pitchFamily="34" charset="0"/>
              </a:rPr>
              <a:t> “B”</a:t>
            </a:r>
          </a:p>
          <a:p>
            <a:pPr algn="ctr"/>
            <a:r>
              <a:rPr lang="en-US" altLang="ko-KR" dirty="0">
                <a:latin typeface="Arial" panose="020B0604020202020204" pitchFamily="34" charset="0"/>
                <a:cs typeface="Arial" panose="020B0604020202020204" pitchFamily="34" charset="0"/>
              </a:rPr>
              <a:t>(300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878254" y="3381347"/>
            <a:ext cx="3477140"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 없는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유전자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“B” 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시나리오</a:t>
            </a:r>
            <a:endParaRPr lang="en-US" altLang="ko-KR" sz="2000" dirty="0">
              <a:latin typeface="Arial" panose="020B0604020202020204" pitchFamily="34" charset="0"/>
              <a:cs typeface="Arial" panose="020B0604020202020204" pitchFamily="34" charset="0"/>
            </a:endParaRPr>
          </a:p>
          <a:p>
            <a:pPr lvl="1"/>
            <a:r>
              <a:rPr lang="en-US" altLang="ko-KR" sz="1600" dirty="0">
                <a:latin typeface="Arial" panose="020B0604020202020204" pitchFamily="34" charset="0"/>
                <a:cs typeface="Arial" panose="020B0604020202020204" pitchFamily="34" charset="0"/>
              </a:rPr>
              <a:t>GO term</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40</a:t>
            </a:r>
            <a:r>
              <a:rPr lang="ko-KR" altLang="en-US" sz="1600" dirty="0">
                <a:latin typeface="Arial" panose="020B0604020202020204" pitchFamily="34" charset="0"/>
                <a:cs typeface="Arial" panose="020B0604020202020204" pitchFamily="34" charset="0"/>
              </a:rPr>
              <a:t>개의 유전자로 구성됨</a:t>
            </a:r>
            <a:endParaRPr lang="en-US" altLang="ko-KR" sz="1600" dirty="0">
              <a:latin typeface="Arial" panose="020B0604020202020204" pitchFamily="34" charset="0"/>
              <a:cs typeface="Arial" panose="020B0604020202020204" pitchFamily="34" charset="0"/>
            </a:endParaRPr>
          </a:p>
          <a:p>
            <a:pPr lvl="1"/>
            <a:r>
              <a:rPr lang="ko-KR" altLang="en-US" sz="1600" dirty="0">
                <a:latin typeface="Arial" panose="020B0604020202020204" pitchFamily="34" charset="0"/>
                <a:cs typeface="Arial" panose="020B0604020202020204" pitchFamily="34" charset="0"/>
              </a:rPr>
              <a:t>분석 결과</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300</a:t>
            </a:r>
            <a:r>
              <a:rPr lang="ko-KR" altLang="en-US" sz="1600" dirty="0">
                <a:latin typeface="Arial" panose="020B0604020202020204" pitchFamily="34" charset="0"/>
                <a:cs typeface="Arial" panose="020B0604020202020204" pitchFamily="34" charset="0"/>
              </a:rPr>
              <a:t>개의 유전자가 유의미한 </a:t>
            </a:r>
            <a:r>
              <a:rPr lang="en-US" altLang="ko-KR" sz="1600" dirty="0">
                <a:latin typeface="Arial" panose="020B0604020202020204" pitchFamily="34" charset="0"/>
                <a:cs typeface="Arial" panose="020B0604020202020204" pitchFamily="34" charset="0"/>
              </a:rPr>
              <a:t>DEG(“B”)</a:t>
            </a:r>
            <a:r>
              <a:rPr lang="ko-KR" altLang="en-US" sz="1600" dirty="0">
                <a:latin typeface="Arial" panose="020B0604020202020204" pitchFamily="34" charset="0"/>
                <a:cs typeface="Arial" panose="020B0604020202020204" pitchFamily="34" charset="0"/>
              </a:rPr>
              <a:t>로 뽑힘</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그 중 </a:t>
            </a:r>
            <a:r>
              <a:rPr lang="en-US" altLang="ko-KR" sz="1600" dirty="0">
                <a:latin typeface="Arial" panose="020B0604020202020204" pitchFamily="34" charset="0"/>
                <a:cs typeface="Arial" panose="020B0604020202020204" pitchFamily="34" charset="0"/>
              </a:rPr>
              <a:t>GO term “A”</a:t>
            </a:r>
            <a:r>
              <a:rPr lang="ko-KR" altLang="en-US" sz="1600" dirty="0">
                <a:latin typeface="Arial" panose="020B0604020202020204" pitchFamily="34" charset="0"/>
                <a:cs typeface="Arial" panose="020B0604020202020204" pitchFamily="34" charset="0"/>
              </a:rPr>
              <a:t>에 </a:t>
            </a:r>
            <a:r>
              <a:rPr lang="en-US" altLang="ko-KR" sz="1600" dirty="0">
                <a:latin typeface="Arial" panose="020B0604020202020204" pitchFamily="34" charset="0"/>
                <a:cs typeface="Arial" panose="020B0604020202020204" pitchFamily="34" charset="0"/>
              </a:rPr>
              <a:t>3</a:t>
            </a:r>
            <a:r>
              <a:rPr lang="ko-KR" altLang="en-US" sz="1600" dirty="0">
                <a:latin typeface="Arial" panose="020B0604020202020204" pitchFamily="34" charset="0"/>
                <a:cs typeface="Arial" panose="020B0604020202020204" pitchFamily="34" charset="0"/>
              </a:rPr>
              <a:t>개가 포함됨</a:t>
            </a:r>
            <a:endParaRPr lang="en-US" altLang="ko-KR" sz="1600"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위 포함 관계가</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 </a:t>
            </a:r>
            <a:r>
              <a:rPr lang="en-US" altLang="ko-KR" sz="2000" b="1" u="sng" dirty="0">
                <a:latin typeface="Arial" panose="020B0604020202020204" pitchFamily="34" charset="0"/>
                <a:cs typeface="Arial" panose="020B0604020202020204" pitchFamily="34" charset="0"/>
              </a:rPr>
              <a:t>300</a:t>
            </a:r>
            <a:r>
              <a:rPr lang="ko-KR" altLang="en-US" sz="2000" b="1" u="sng" dirty="0">
                <a:latin typeface="Arial" panose="020B0604020202020204" pitchFamily="34" charset="0"/>
                <a:cs typeface="Arial" panose="020B0604020202020204" pitchFamily="34" charset="0"/>
              </a:rPr>
              <a:t>개 유전자를 임의로 선택했을 때에도 나타날 확률</a:t>
            </a:r>
            <a:r>
              <a:rPr lang="ko-KR" altLang="en-US" sz="2000" dirty="0">
                <a:latin typeface="Arial" panose="020B0604020202020204" pitchFamily="34" charset="0"/>
                <a:cs typeface="Arial" panose="020B0604020202020204" pitchFamily="34" charset="0"/>
              </a:rPr>
              <a:t>을 계산</a:t>
            </a:r>
            <a:endParaRPr lang="en-US" altLang="ko-KR" sz="2000" dirty="0">
              <a:latin typeface="Arial" panose="020B0604020202020204" pitchFamily="34" charset="0"/>
              <a:cs typeface="Arial" panose="020B0604020202020204" pitchFamily="34" charset="0"/>
            </a:endParaRPr>
          </a:p>
        </p:txBody>
      </p:sp>
      <p:sp>
        <p:nvSpPr>
          <p:cNvPr id="10" name="TextBox 9"/>
          <p:cNvSpPr txBox="1"/>
          <p:nvPr/>
        </p:nvSpPr>
        <p:spPr>
          <a:xfrm>
            <a:off x="364456" y="5119396"/>
            <a:ext cx="3518190"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에 </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포함되지 않는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519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3302000" y="2691490"/>
                <a:ext cx="4203362" cy="1769395"/>
              </a:xfrm>
              <a:prstGeom prst="rect">
                <a:avLst/>
              </a:prstGeom>
              <a:noFill/>
            </p:spPr>
            <p:txBody>
              <a:bodyPr wrap="square" lIns="0" tIns="0" rIns="0" bIns="0" rtlCol="0">
                <a:spAutoFit/>
              </a:bodyPr>
              <a:lstStyle/>
              <a:p>
                <a:r>
                  <a:rPr lang="en-US" altLang="ko-KR" sz="6000" dirty="0">
                    <a:latin typeface="Arial" panose="020B0604020202020204" pitchFamily="34" charset="0"/>
                    <a:cs typeface="Arial" panose="020B0604020202020204" pitchFamily="34" charset="0"/>
                  </a:rPr>
                  <a:t>P=</a:t>
                </a:r>
                <a14:m>
                  <m:oMath xmlns:m="http://schemas.openxmlformats.org/officeDocument/2006/math">
                    <m:r>
                      <a:rPr lang="en-US" altLang="ko-KR" sz="6000" i="1" smtClean="0">
                        <a:latin typeface="Cambria Math" panose="02040503050406030204" pitchFamily="18" charset="0"/>
                      </a:rPr>
                      <m:t> </m:t>
                    </m:r>
                    <m:f>
                      <m:fPr>
                        <m:ctrlPr>
                          <a:rPr lang="en-US" altLang="ko-KR" sz="6000" i="1" smtClean="0">
                            <a:latin typeface="Cambria Math" panose="02040503050406030204" pitchFamily="18" charset="0"/>
                          </a:rPr>
                        </m:ctrlPr>
                      </m:fPr>
                      <m:num>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40</m:t>
                                </m:r>
                              </m:num>
                              <m:den>
                                <m:r>
                                  <a:rPr lang="en-US" altLang="ko-KR" sz="6000" b="0" i="1" smtClean="0">
                                    <a:latin typeface="Cambria Math" panose="02040503050406030204" pitchFamily="18" charset="0"/>
                                  </a:rPr>
                                  <m:t>3</m:t>
                                </m:r>
                              </m:den>
                            </m:f>
                          </m:e>
                        </m:d>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29960</m:t>
                                </m:r>
                              </m:num>
                              <m:den>
                                <m:r>
                                  <a:rPr lang="en-US" altLang="ko-KR" sz="6000" b="0" i="1" smtClean="0">
                                    <a:latin typeface="Cambria Math" panose="02040503050406030204" pitchFamily="18" charset="0"/>
                                  </a:rPr>
                                  <m:t>297</m:t>
                                </m:r>
                              </m:den>
                            </m:f>
                          </m:e>
                        </m:d>
                      </m:num>
                      <m:den>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30000</m:t>
                                </m:r>
                              </m:num>
                              <m:den>
                                <m:r>
                                  <a:rPr lang="en-US" altLang="ko-KR" sz="6000" b="0" i="1" smtClean="0">
                                    <a:latin typeface="Cambria Math" panose="02040503050406030204" pitchFamily="18" charset="0"/>
                                  </a:rPr>
                                  <m:t>300</m:t>
                                </m:r>
                              </m:den>
                            </m:f>
                          </m:e>
                        </m:d>
                      </m:den>
                    </m:f>
                  </m:oMath>
                </a14:m>
                <a:r>
                  <a:rPr lang="en-US" altLang="ko-KR" sz="6000" dirty="0">
                    <a:latin typeface="Arial" panose="020B0604020202020204" pitchFamily="34" charset="0"/>
                    <a:cs typeface="Arial" panose="020B0604020202020204" pitchFamily="34" charset="0"/>
                  </a:rPr>
                  <a:t> </a:t>
                </a:r>
                <a:endParaRPr lang="ko-KR" altLang="en-US" sz="60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02000" y="2691490"/>
                <a:ext cx="4203362" cy="1769395"/>
              </a:xfrm>
              <a:prstGeom prst="rect">
                <a:avLst/>
              </a:prstGeom>
              <a:blipFill>
                <a:blip r:embed="rId3"/>
                <a:stretch>
                  <a:fillRect l="-11178" b="-7143"/>
                </a:stretch>
              </a:blipFill>
            </p:spPr>
            <p:txBody>
              <a:bodyPr/>
              <a:lstStyle/>
              <a:p>
                <a:r>
                  <a:rPr lang="ko-Kore-KR" altLang="en-US">
                    <a:noFill/>
                  </a:rPr>
                  <a:t> </a:t>
                </a:r>
              </a:p>
            </p:txBody>
          </p:sp>
        </mc:Fallback>
      </mc:AlternateContent>
      <p:sp>
        <p:nvSpPr>
          <p:cNvPr id="9" name="TextBox 8"/>
          <p:cNvSpPr txBox="1"/>
          <p:nvPr/>
        </p:nvSpPr>
        <p:spPr>
          <a:xfrm>
            <a:off x="4852608" y="5055558"/>
            <a:ext cx="2121410"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2342077" y="5722448"/>
            <a:ext cx="8084123" cy="1015663"/>
          </a:xfrm>
          <a:prstGeom prst="rect">
            <a:avLst/>
          </a:prstGeom>
          <a:noFill/>
        </p:spPr>
        <p:txBody>
          <a:bodyPr wrap="square" rtlCol="0">
            <a:spAutoFit/>
          </a:bodyPr>
          <a:lstStyle/>
          <a:p>
            <a:r>
              <a:rPr lang="en-US" altLang="ko-KR" sz="2000" u="sng" dirty="0"/>
              <a:t>3</a:t>
            </a:r>
            <a:r>
              <a:rPr lang="ko-KR" altLang="en-US" sz="2000" u="sng" dirty="0"/>
              <a:t>만 개 유전자 중 임의로 유전자 </a:t>
            </a:r>
            <a:r>
              <a:rPr lang="en-US" altLang="ko-KR" sz="2000" u="sng" dirty="0"/>
              <a:t>300</a:t>
            </a:r>
            <a:r>
              <a:rPr lang="ko-KR" altLang="en-US" sz="2000" u="sng" dirty="0"/>
              <a:t>개를 선택하였을 때</a:t>
            </a:r>
            <a:r>
              <a:rPr lang="en-US" altLang="ko-KR" sz="2000" u="sng" dirty="0"/>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에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개가 포함될 </a:t>
            </a:r>
            <a:r>
              <a:rPr lang="ko-KR" altLang="en-US" sz="2000" b="1" u="sng" dirty="0">
                <a:latin typeface="Arial" panose="020B0604020202020204" pitchFamily="34" charset="0"/>
                <a:cs typeface="Arial" panose="020B0604020202020204" pitchFamily="34" charset="0"/>
              </a:rPr>
              <a:t>확률 </a:t>
            </a:r>
            <a:r>
              <a:rPr lang="en-US" altLang="ko-KR" sz="2000" b="1" u="sng" dirty="0">
                <a:latin typeface="Arial" panose="020B0604020202020204" pitchFamily="34" charset="0"/>
                <a:cs typeface="Arial" panose="020B0604020202020204" pitchFamily="34" charset="0"/>
              </a:rPr>
              <a:t>0.007,</a:t>
            </a:r>
            <a:r>
              <a:rPr lang="ko-KR" altLang="en-US" sz="2000" b="1" u="sng" dirty="0">
                <a:latin typeface="Arial" panose="020B0604020202020204" pitchFamily="34" charset="0"/>
                <a:cs typeface="Arial" panose="020B0604020202020204" pitchFamily="34" charset="0"/>
              </a:rPr>
              <a:t> </a:t>
            </a:r>
            <a:br>
              <a:rPr lang="en-US" altLang="ko-KR" sz="2000" b="1" u="sng"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와</a:t>
            </a:r>
            <a:r>
              <a:rPr lang="en-US" altLang="ko-KR" sz="2000" dirty="0">
                <a:latin typeface="Arial" panose="020B0604020202020204" pitchFamily="34" charset="0"/>
                <a:cs typeface="Arial" panose="020B0604020202020204" pitchFamily="34" charset="0"/>
              </a:rPr>
              <a:t> DEG “B”</a:t>
            </a:r>
            <a:r>
              <a:rPr lang="ko-KR" altLang="en-US" sz="2000" dirty="0">
                <a:latin typeface="Arial" panose="020B0604020202020204" pitchFamily="34" charset="0"/>
                <a:cs typeface="Arial" panose="020B0604020202020204" pitchFamily="34" charset="0"/>
              </a:rPr>
              <a:t> 는 </a:t>
            </a:r>
            <a:r>
              <a:rPr lang="ko-KR" altLang="en-US" sz="2000" b="1" dirty="0">
                <a:latin typeface="Arial" panose="020B0604020202020204" pitchFamily="34" charset="0"/>
                <a:cs typeface="Arial" panose="020B0604020202020204" pitchFamily="34" charset="0"/>
              </a:rPr>
              <a:t>연관성이 높다</a:t>
            </a:r>
            <a:r>
              <a:rPr lang="ko-KR" altLang="en-US" sz="2000" dirty="0">
                <a:latin typeface="Arial" panose="020B0604020202020204" pitchFamily="34" charset="0"/>
                <a:cs typeface="Arial" panose="020B0604020202020204" pitchFamily="34" charset="0"/>
              </a:rPr>
              <a:t>고 판단 가능</a:t>
            </a:r>
            <a:endParaRPr lang="en-US" altLang="ko-KR" sz="2000" dirty="0">
              <a:latin typeface="Arial" panose="020B0604020202020204" pitchFamily="34" charset="0"/>
              <a:cs typeface="Arial" panose="020B0604020202020204" pitchFamily="34" charset="0"/>
            </a:endParaRPr>
          </a:p>
        </p:txBody>
      </p:sp>
      <p:sp>
        <p:nvSpPr>
          <p:cNvPr id="7" name="TextBox 6"/>
          <p:cNvSpPr txBox="1"/>
          <p:nvPr/>
        </p:nvSpPr>
        <p:spPr>
          <a:xfrm>
            <a:off x="902744" y="1822082"/>
            <a:ext cx="2997200" cy="584775"/>
          </a:xfrm>
          <a:prstGeom prst="rect">
            <a:avLst/>
          </a:prstGeom>
          <a:noFill/>
        </p:spPr>
        <p:txBody>
          <a:bodyPr wrap="square" rtlCol="0">
            <a:spAutoFit/>
          </a:bodyPr>
          <a:lstStyle/>
          <a:p>
            <a:r>
              <a:rPr lang="en-US" altLang="ko-KR" sz="1600" dirty="0"/>
              <a:t>GO term “A”</a:t>
            </a:r>
            <a:r>
              <a:rPr lang="ko-KR" altLang="en-US" sz="1600" dirty="0"/>
              <a:t> 중</a:t>
            </a:r>
            <a:br>
              <a:rPr lang="en-US" altLang="ko-KR" sz="1600" dirty="0"/>
            </a:br>
            <a:r>
              <a:rPr lang="ko-KR" altLang="en-US" sz="1600" dirty="0"/>
              <a:t>유전자 </a:t>
            </a:r>
            <a:r>
              <a:rPr lang="en-US" altLang="ko-KR" sz="1600" dirty="0"/>
              <a:t>3</a:t>
            </a:r>
            <a:r>
              <a:rPr lang="ko-KR" altLang="en-US" sz="1600" dirty="0"/>
              <a:t>개 뽑는 경우의 수</a:t>
            </a:r>
          </a:p>
        </p:txBody>
      </p:sp>
      <p:cxnSp>
        <p:nvCxnSpPr>
          <p:cNvPr id="19" name="직선 연결선 18"/>
          <p:cNvCxnSpPr>
            <a:stCxn id="7" idx="2"/>
          </p:cNvCxnSpPr>
          <p:nvPr/>
        </p:nvCxnSpPr>
        <p:spPr>
          <a:xfrm>
            <a:off x="2401344" y="2406857"/>
            <a:ext cx="2222500" cy="647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a:cxnSpLocks/>
          </p:cNvCxnSpPr>
          <p:nvPr/>
        </p:nvCxnSpPr>
        <p:spPr>
          <a:xfrm flipH="1">
            <a:off x="3899944" y="4075098"/>
            <a:ext cx="1034426" cy="277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28857" y="4215744"/>
            <a:ext cx="3835400" cy="584775"/>
          </a:xfrm>
          <a:prstGeom prst="rect">
            <a:avLst/>
          </a:prstGeom>
          <a:noFill/>
        </p:spPr>
        <p:txBody>
          <a:bodyPr wrap="square" rtlCol="0">
            <a:spAutoFit/>
          </a:bodyPr>
          <a:lstStyle/>
          <a:p>
            <a:r>
              <a:rPr lang="ko-KR" altLang="en-US" sz="1600" dirty="0"/>
              <a:t>총 </a:t>
            </a:r>
            <a:r>
              <a:rPr lang="en-US" altLang="ko-KR" sz="1600" dirty="0"/>
              <a:t>3</a:t>
            </a:r>
            <a:r>
              <a:rPr lang="ko-KR" altLang="en-US" sz="1600" dirty="0"/>
              <a:t>만개 유전자 중</a:t>
            </a:r>
            <a:br>
              <a:rPr lang="en-US" altLang="ko-KR" sz="1600" dirty="0"/>
            </a:br>
            <a:r>
              <a:rPr lang="ko-KR" altLang="en-US" sz="1600" dirty="0"/>
              <a:t>임의의 유전자</a:t>
            </a:r>
            <a:r>
              <a:rPr lang="en-US" altLang="ko-KR" sz="1600" dirty="0"/>
              <a:t> 300</a:t>
            </a:r>
            <a:r>
              <a:rPr lang="ko-KR" altLang="en-US" sz="1600" dirty="0"/>
              <a:t>개 뽑는 경우의 수</a:t>
            </a:r>
          </a:p>
        </p:txBody>
      </p:sp>
      <p:sp>
        <p:nvSpPr>
          <p:cNvPr id="23" name="TextBox 22"/>
          <p:cNvSpPr txBox="1"/>
          <p:nvPr/>
        </p:nvSpPr>
        <p:spPr>
          <a:xfrm>
            <a:off x="3963096" y="1802248"/>
            <a:ext cx="3575221" cy="584775"/>
          </a:xfrm>
          <a:prstGeom prst="rect">
            <a:avLst/>
          </a:prstGeom>
          <a:noFill/>
        </p:spPr>
        <p:txBody>
          <a:bodyPr wrap="square" rtlCol="0">
            <a:spAutoFit/>
          </a:bodyPr>
          <a:lstStyle/>
          <a:p>
            <a:r>
              <a:rPr lang="en-US" altLang="ko-KR" sz="1600" dirty="0"/>
              <a:t>GO term ”A” </a:t>
            </a:r>
            <a:r>
              <a:rPr lang="ko-KR" altLang="en-US" sz="1600" dirty="0"/>
              <a:t>포함 되지 않는 유전자</a:t>
            </a:r>
            <a:r>
              <a:rPr lang="en-US" altLang="ko-KR" sz="1600" dirty="0"/>
              <a:t> </a:t>
            </a:r>
            <a:r>
              <a:rPr lang="ko-KR" altLang="en-US" sz="1600" dirty="0"/>
              <a:t> 중 </a:t>
            </a:r>
            <a:r>
              <a:rPr lang="en-US" altLang="ko-KR" sz="1600" dirty="0"/>
              <a:t>297</a:t>
            </a:r>
            <a:r>
              <a:rPr lang="ko-KR" altLang="en-US" sz="1600" dirty="0"/>
              <a:t>개 뽑는 경우의 수</a:t>
            </a:r>
          </a:p>
        </p:txBody>
      </p:sp>
      <p:cxnSp>
        <p:nvCxnSpPr>
          <p:cNvPr id="25" name="직선 연결선 24"/>
          <p:cNvCxnSpPr>
            <a:cxnSpLocks/>
            <a:stCxn id="23" idx="2"/>
          </p:cNvCxnSpPr>
          <p:nvPr/>
        </p:nvCxnSpPr>
        <p:spPr>
          <a:xfrm>
            <a:off x="5750707" y="2387023"/>
            <a:ext cx="515965" cy="38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1A34D4-59A6-1EFF-F24A-91EE1C36B3B2}"/>
              </a:ext>
            </a:extLst>
          </p:cNvPr>
          <p:cNvSpPr txBox="1"/>
          <p:nvPr/>
        </p:nvSpPr>
        <p:spPr>
          <a:xfrm>
            <a:off x="7727540" y="2808670"/>
            <a:ext cx="3826689" cy="646331"/>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GO term “A”</a:t>
            </a:r>
            <a:r>
              <a:rPr lang="ko-KR" altLang="en-US" b="1" dirty="0">
                <a:latin typeface="Arial" panose="020B0604020202020204" pitchFamily="34" charset="0"/>
                <a:cs typeface="Arial" panose="020B0604020202020204" pitchFamily="34" charset="0"/>
              </a:rPr>
              <a:t>에 </a:t>
            </a:r>
            <a:r>
              <a:rPr lang="en-US" altLang="ko-KR" b="1" dirty="0">
                <a:latin typeface="Arial" panose="020B0604020202020204" pitchFamily="34" charset="0"/>
                <a:cs typeface="Arial" panose="020B0604020202020204" pitchFamily="34" charset="0"/>
              </a:rPr>
              <a:t>3</a:t>
            </a:r>
            <a:r>
              <a:rPr lang="ko-KR" altLang="en-US" b="1" dirty="0">
                <a:latin typeface="Arial" panose="020B0604020202020204" pitchFamily="34" charset="0"/>
                <a:cs typeface="Arial" panose="020B0604020202020204" pitchFamily="34" charset="0"/>
              </a:rPr>
              <a:t>개만 포함되도록</a:t>
            </a:r>
            <a:endParaRPr lang="en-US" altLang="ko-KR" b="1" dirty="0">
              <a:latin typeface="Arial" panose="020B0604020202020204" pitchFamily="34" charset="0"/>
              <a:cs typeface="Arial" panose="020B0604020202020204" pitchFamily="34" charset="0"/>
            </a:endParaRPr>
          </a:p>
          <a:p>
            <a:r>
              <a:rPr kumimoji="1" lang="en-US" altLang="ko-KR" b="1" dirty="0">
                <a:latin typeface="Arial" panose="020B0604020202020204" pitchFamily="34" charset="0"/>
                <a:cs typeface="Arial" panose="020B0604020202020204" pitchFamily="34" charset="0"/>
              </a:rPr>
              <a:t>300</a:t>
            </a:r>
            <a:r>
              <a:rPr kumimoji="1" lang="ko-KR" altLang="en-US" b="1" dirty="0">
                <a:latin typeface="Arial" panose="020B0604020202020204" pitchFamily="34" charset="0"/>
                <a:cs typeface="Arial" panose="020B0604020202020204" pitchFamily="34" charset="0"/>
              </a:rPr>
              <a:t>개 유전자를 선택하는 경우의 수</a:t>
            </a:r>
            <a:endParaRPr kumimoji="1" lang="ko-Kore-KR" altLang="en-US" b="1"/>
          </a:p>
        </p:txBody>
      </p:sp>
      <p:sp>
        <p:nvSpPr>
          <p:cNvPr id="16" name="직사각형 15">
            <a:extLst>
              <a:ext uri="{FF2B5EF4-FFF2-40B4-BE49-F238E27FC236}">
                <a16:creationId xmlns:a16="http://schemas.microsoft.com/office/drawing/2014/main" id="{6ED7C484-98F1-787F-669D-39F834245955}"/>
              </a:ext>
            </a:extLst>
          </p:cNvPr>
          <p:cNvSpPr/>
          <p:nvPr/>
        </p:nvSpPr>
        <p:spPr>
          <a:xfrm>
            <a:off x="4321264" y="2649705"/>
            <a:ext cx="3052211" cy="9642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4" name="직선 연결선 24">
            <a:extLst>
              <a:ext uri="{FF2B5EF4-FFF2-40B4-BE49-F238E27FC236}">
                <a16:creationId xmlns:a16="http://schemas.microsoft.com/office/drawing/2014/main" id="{ACFDA246-31BB-AED0-DB7B-E1838F7B3277}"/>
              </a:ext>
            </a:extLst>
          </p:cNvPr>
          <p:cNvCxnSpPr>
            <a:cxnSpLocks/>
            <a:stCxn id="12" idx="1"/>
            <a:endCxn id="16" idx="3"/>
          </p:cNvCxnSpPr>
          <p:nvPr/>
        </p:nvCxnSpPr>
        <p:spPr>
          <a:xfrm flipH="1">
            <a:off x="7373475" y="3131836"/>
            <a:ext cx="35406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5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7248525" y="5706170"/>
            <a:ext cx="4943475"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및 관심 유전자 리스트에 포함되는 유전자를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 제거해서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 폴더 확인 및 실습 준비</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1960676"/>
            <a:ext cx="5758884" cy="3693319"/>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R"/>
          </a:p>
          <a:p>
            <a:r>
              <a:rPr kumimoji="1" lang="ko-KR" altLang="en-US"/>
              <a:t>질문</a:t>
            </a:r>
            <a:r>
              <a:rPr kumimoji="1" lang="en-US" altLang="ko-KR"/>
              <a:t>/</a:t>
            </a:r>
            <a:r>
              <a:rPr kumimoji="1" lang="ko-KR" altLang="en-US"/>
              <a:t>에러 있으신 경우 손 들어주시면 </a:t>
            </a:r>
            <a:br>
              <a:rPr kumimoji="1" lang="en-US" altLang="ko-KR"/>
            </a:br>
            <a:r>
              <a:rPr kumimoji="1" lang="ko-KR" altLang="en-US"/>
              <a:t>조교가 도와드리겠습니다</a:t>
            </a:r>
            <a:r>
              <a:rPr kumimoji="1" lang="en-US" altLang="ko-KR"/>
              <a:t>.</a:t>
            </a:r>
            <a:endParaRPr kumimoji="1" lang="en-US" altLang="ko-Kore-KR"/>
          </a:p>
          <a:p>
            <a:r>
              <a:rPr kumimoji="1" lang="en-US" altLang="ko-KR" b="1"/>
              <a:t>[1.</a:t>
            </a:r>
            <a:r>
              <a:rPr kumimoji="1" lang="ko-KR" altLang="en-US" b="1"/>
              <a:t> </a:t>
            </a:r>
            <a:r>
              <a:rPr kumimoji="1" lang="en-US" altLang="ko-KR" b="1"/>
              <a:t>Data] </a:t>
            </a:r>
          </a:p>
          <a:p>
            <a:r>
              <a:rPr kumimoji="1" lang="ko-KR" altLang="en-US"/>
              <a:t>  이용할 데이터</a:t>
            </a:r>
            <a:br>
              <a:rPr kumimoji="1" lang="en-US" altLang="ko-Kore-KR" b="1"/>
            </a:br>
            <a:r>
              <a:rPr kumimoji="1" lang="en-US" altLang="ko-Kore-KR" b="1"/>
              <a:t>[2</a:t>
            </a:r>
            <a:r>
              <a:rPr kumimoji="1" lang="en-US" altLang="ko-KR" b="1"/>
              <a:t>.</a:t>
            </a:r>
            <a:r>
              <a:rPr kumimoji="1" lang="ko-KR" altLang="en-US" b="1"/>
              <a:t> </a:t>
            </a:r>
            <a:r>
              <a:rPr kumimoji="1" lang="en-US" altLang="ko-KR" b="1"/>
              <a:t>Practice_code] </a:t>
            </a:r>
          </a:p>
          <a:p>
            <a:r>
              <a:rPr kumimoji="1" lang="ko-KR" altLang="en-US"/>
              <a:t>  이용할 코드 </a:t>
            </a:r>
            <a:r>
              <a:rPr kumimoji="1" lang="en-US" altLang="ko-KR"/>
              <a:t>(</a:t>
            </a:r>
            <a:r>
              <a:rPr kumimoji="1" lang="ko-KR" altLang="en-US"/>
              <a:t>빈칸</a:t>
            </a:r>
            <a:r>
              <a:rPr kumimoji="1" lang="en-US" altLang="ko-KR"/>
              <a:t>)</a:t>
            </a:r>
          </a:p>
          <a:p>
            <a:r>
              <a:rPr kumimoji="1" lang="en-US" altLang="ko-KR" b="1"/>
              <a:t>[3. Results]</a:t>
            </a:r>
          </a:p>
          <a:p>
            <a:r>
              <a:rPr kumimoji="1" lang="ko-KR" altLang="en-US"/>
              <a:t>  분석 결과</a:t>
            </a:r>
            <a:endParaRPr kumimoji="1" lang="en-US" altLang="ko-Kore-KR" b="1"/>
          </a:p>
          <a:p>
            <a:r>
              <a:rPr kumimoji="1" lang="en-US" altLang="ko-Kore-KR" b="1"/>
              <a:t>[4.Code]</a:t>
            </a:r>
          </a:p>
          <a:p>
            <a:r>
              <a:rPr kumimoji="1" lang="ko-KR" altLang="en-US"/>
              <a:t>  </a:t>
            </a:r>
            <a:r>
              <a:rPr kumimoji="1" lang="en-US" altLang="ko-Kore-KR"/>
              <a:t>Practice_code</a:t>
            </a:r>
            <a:r>
              <a:rPr kumimoji="1" lang="ko-KR" altLang="en-US"/>
              <a:t> 완성본 </a:t>
            </a:r>
            <a:r>
              <a:rPr kumimoji="1" lang="en-US" altLang="ko-KR"/>
              <a:t>(</a:t>
            </a:r>
            <a:r>
              <a:rPr kumimoji="1" lang="ko-KR" altLang="en-US"/>
              <a:t>정답지</a:t>
            </a:r>
            <a:r>
              <a:rPr kumimoji="1" lang="en-US" altLang="ko-KR"/>
              <a:t>)</a:t>
            </a:r>
          </a:p>
        </p:txBody>
      </p:sp>
    </p:spTree>
    <p:extLst>
      <p:ext uri="{BB962C8B-B14F-4D97-AF65-F5344CB8AC3E}">
        <p14:creationId xmlns:p14="http://schemas.microsoft.com/office/powerpoint/2010/main" val="7060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644485"/>
            <a:ext cx="6846462" cy="4176714"/>
          </a:xfrm>
          <a:prstGeom prst="rect">
            <a:avLst/>
          </a:prstGeom>
        </p:spPr>
      </p:pic>
      <p:sp>
        <p:nvSpPr>
          <p:cNvPr id="12" name="아래쪽 화살표 11"/>
          <p:cNvSpPr/>
          <p:nvPr/>
        </p:nvSpPr>
        <p:spPr>
          <a:xfrm rot="10800000">
            <a:off x="2992816" y="32211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1418510" cy="1200329"/>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큰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 이며</a:t>
            </a:r>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logFC</a:t>
            </a:r>
            <a:r>
              <a:rPr lang="en-US" altLang="ko-KR" dirty="0">
                <a:latin typeface="Arial" panose="020B0604020202020204" pitchFamily="34" charset="0"/>
                <a:cs typeface="Arial" panose="020B0604020202020204" pitchFamily="34" charset="0"/>
              </a:rPr>
              <a:t> -2 </a:t>
            </a:r>
            <a:r>
              <a:rPr lang="ko-KR" altLang="en-US" dirty="0">
                <a:latin typeface="Arial" panose="020B0604020202020204" pitchFamily="34" charset="0"/>
                <a:cs typeface="Arial" panose="020B0604020202020204" pitchFamily="34" charset="0"/>
              </a:rPr>
              <a:t>보다 작은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유전자들만 추출해서 사용을 하겠습니다</a:t>
            </a:r>
            <a:r>
              <a:rPr lang="en-US" altLang="ko-KR" dirty="0">
                <a:latin typeface="Arial" panose="020B0604020202020204" pitchFamily="34" charset="0"/>
                <a:cs typeface="Arial" panose="020B0604020202020204" pitchFamily="34" charset="0"/>
              </a:rPr>
              <a:t>.</a:t>
            </a:r>
            <a:br>
              <a:rPr lang="en-US" altLang="ko-KR" dirty="0">
                <a:latin typeface="Arial" panose="020B0604020202020204" pitchFamily="34" charset="0"/>
                <a:cs typeface="Arial" panose="020B0604020202020204" pitchFamily="34" charset="0"/>
              </a:rPr>
            </a:br>
            <a:r>
              <a:rPr lang="en-US" altLang="ko-KR" dirty="0" err="1">
                <a:latin typeface="Arial" panose="020B0604020202020204" pitchFamily="34" charset="0"/>
                <a:cs typeface="Arial" panose="020B0604020202020204" pitchFamily="34" charset="0"/>
              </a:rPr>
              <a:t>GCTfh</a:t>
            </a:r>
            <a:r>
              <a:rPr lang="en-US" altLang="ko-KR" dirty="0">
                <a:latin typeface="Arial" panose="020B0604020202020204" pitchFamily="34" charset="0"/>
                <a:cs typeface="Arial" panose="020B0604020202020204" pitchFamily="34" charset="0"/>
              </a:rPr>
              <a:t>-like cell</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up regulation </a:t>
            </a:r>
            <a:r>
              <a:rPr lang="ko-KR" altLang="en-US" dirty="0">
                <a:latin typeface="Arial" panose="020B0604020202020204" pitchFamily="34" charset="0"/>
                <a:cs typeface="Arial" panose="020B0604020202020204" pitchFamily="34" charset="0"/>
              </a:rPr>
              <a:t>되는 유전자들과 연관된 </a:t>
            </a:r>
            <a:r>
              <a:rPr lang="en-US" altLang="ko-KR" dirty="0">
                <a:latin typeface="Arial" panose="020B0604020202020204" pitchFamily="34" charset="0"/>
                <a:cs typeface="Arial" panose="020B0604020202020204" pitchFamily="34" charset="0"/>
              </a:rPr>
              <a:t>GO Term</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6866947" y="10846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8241729" y="25010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7714249" y="62186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7831802" y="55824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6606852" y="42862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8809531" y="2312784"/>
            <a:ext cx="5462716"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in </a:t>
            </a:r>
            <a:r>
              <a:rPr lang="en-US" altLang="ko-KR" b="1" dirty="0">
                <a:solidFill>
                  <a:srgbClr val="FF0000"/>
                </a:solidFill>
                <a:latin typeface="Arial" panose="020B0604020202020204" pitchFamily="34" charset="0"/>
                <a:cs typeface="Arial" panose="020B0604020202020204" pitchFamily="34" charset="0"/>
              </a:rPr>
              <a:t>Day  24 </a:t>
            </a:r>
          </a:p>
          <a:p>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 and (log2FC &lt;-2 ) </a:t>
            </a:r>
          </a:p>
        </p:txBody>
      </p:sp>
      <p:sp>
        <p:nvSpPr>
          <p:cNvPr id="13" name="TextBox 12">
            <a:extLst>
              <a:ext uri="{FF2B5EF4-FFF2-40B4-BE49-F238E27FC236}">
                <a16:creationId xmlns:a16="http://schemas.microsoft.com/office/drawing/2014/main" id="{3325B943-446F-4ACC-9424-5A487B72F510}"/>
              </a:ext>
            </a:extLst>
          </p:cNvPr>
          <p:cNvSpPr txBox="1"/>
          <p:nvPr/>
        </p:nvSpPr>
        <p:spPr>
          <a:xfrm>
            <a:off x="9069626" y="42753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
        <p:nvSpPr>
          <p:cNvPr id="11" name="TextBox 10"/>
          <p:cNvSpPr txBox="1"/>
          <p:nvPr/>
        </p:nvSpPr>
        <p:spPr>
          <a:xfrm>
            <a:off x="1701800" y="4441484"/>
            <a:ext cx="184731" cy="369332"/>
          </a:xfrm>
          <a:prstGeom prst="rect">
            <a:avLst/>
          </a:prstGeom>
          <a:noFill/>
        </p:spPr>
        <p:txBody>
          <a:bodyPr wrap="none" rtlCol="0">
            <a:spAutoFit/>
          </a:bodyPr>
          <a:lstStyle/>
          <a:p>
            <a:endParaRPr lang="ko-KR" altLang="en-US" dirty="0"/>
          </a:p>
        </p:txBody>
      </p:sp>
      <p:sp>
        <p:nvSpPr>
          <p:cNvPr id="22" name="TextBox 21"/>
          <p:cNvSpPr txBox="1"/>
          <p:nvPr/>
        </p:nvSpPr>
        <p:spPr>
          <a:xfrm>
            <a:off x="1284431" y="2635949"/>
            <a:ext cx="3974165" cy="3970318"/>
          </a:xfrm>
          <a:prstGeom prst="rect">
            <a:avLst/>
          </a:prstGeom>
          <a:noFill/>
        </p:spPr>
        <p:txBody>
          <a:bodyPr wrap="none" rtlCol="0">
            <a:spAutoFit/>
          </a:bodyPr>
          <a:lstStyle/>
          <a:p>
            <a:r>
              <a:rPr lang="en-US" altLang="ko-KR" sz="600" dirty="0"/>
              <a:t>ENSMUSG00000045273 ENSMUSG00000041219 ENSMUSG00000015880 ENSMUSG00000047534 ENSMUSG00000026700</a:t>
            </a:r>
          </a:p>
          <a:p>
            <a:r>
              <a:rPr lang="en-US" altLang="ko-KR" sz="600" dirty="0"/>
              <a:t>ENSMUSG00000028064 ENSMUSG00000085603 ENSMUSG00000017716 ENSMUSG00000005233 ENSMUSG00000042064</a:t>
            </a:r>
          </a:p>
          <a:p>
            <a:r>
              <a:rPr lang="en-US" altLang="ko-KR" sz="600" dirty="0"/>
              <a:t>ENSMUSG00000027654 ENSMUSG00000072082 ENSMUSG00000022385 ENSMUSG00000026068 ENSMUSG00000030589</a:t>
            </a:r>
          </a:p>
          <a:p>
            <a:r>
              <a:rPr lang="en-US" altLang="ko-KR" sz="600" dirty="0"/>
              <a:t>ENSMUSG00000040703 ENSMUSG00000074673 ENSMUSG00000026669 ENSMUSG00000012443 ENSMUSG00000031262</a:t>
            </a:r>
          </a:p>
          <a:p>
            <a:r>
              <a:rPr lang="en-US" altLang="ko-KR" sz="600" dirty="0"/>
              <a:t>ENSMUSG00000053897 ENSMUSG00000074476 ENSMUSG00000035455 ENSMUSG00000022033 ENSMUSG00000039831</a:t>
            </a:r>
          </a:p>
          <a:p>
            <a:r>
              <a:rPr lang="en-US" altLang="ko-KR" sz="600" dirty="0"/>
              <a:t>ENSMUSG00000022489 ENSMUSG00000002228 ENSMUSG00000057286 ENSMUSG00000038379 ENSMUSG00000035275</a:t>
            </a:r>
          </a:p>
          <a:p>
            <a:r>
              <a:rPr lang="en-US" altLang="ko-KR" sz="600" dirty="0"/>
              <a:t>ENSMUSG00000030677 ENSMUSG00000036223 ENSMUSG00000027469 ENSMUSG00000032113 ENSMUSG00000044258</a:t>
            </a:r>
          </a:p>
          <a:p>
            <a:r>
              <a:rPr lang="en-US" altLang="ko-KR" sz="600" dirty="0"/>
              <a:t>ENSMUSG00000097418 ENSMUSG00000041235 ENSMUSG00000020330 ENSMUSG00000028718 ENSMUSG00000041064</a:t>
            </a:r>
          </a:p>
          <a:p>
            <a:r>
              <a:rPr lang="en-US" altLang="ko-KR" sz="600" dirty="0"/>
              <a:t>ENSMUSG00000020185 ENSMUSG00000033952 ENSMUSG00000039748 ENSMUSG00000040658 ENSMUSG00000009628</a:t>
            </a:r>
          </a:p>
          <a:p>
            <a:r>
              <a:rPr lang="en-US" altLang="ko-KR" sz="600" dirty="0"/>
              <a:t>ENSMUSG00000031391 ENSMUSG00000097993 ENSMUSG00000028885 ENSMUSG00000025574 ENSMUSG00000053977</a:t>
            </a:r>
          </a:p>
          <a:p>
            <a:r>
              <a:rPr lang="en-US" altLang="ko-KR" sz="600" dirty="0"/>
              <a:t>ENSMUSG00000006398 ENSMUSG00000090086 ENSMUSG00000026070 ENSMUSG00000021697 ENSMUSG00000027489</a:t>
            </a:r>
          </a:p>
          <a:p>
            <a:r>
              <a:rPr lang="en-US" altLang="ko-KR" sz="600" dirty="0"/>
              <a:t>ENSMUSG00000037313 ENSMUSG00000023940 ENSMUSG00000037944 ENSMUSG00000001403 ENSMUSG00000087060</a:t>
            </a:r>
          </a:p>
          <a:p>
            <a:r>
              <a:rPr lang="en-US" altLang="ko-KR" sz="600" dirty="0"/>
              <a:t>ENSMUSG00000028587 ENSMUSG00000042385 ENSMUSG00000024056 ENSMUSG00000068101 ENSMUSG00000018341</a:t>
            </a:r>
          </a:p>
          <a:p>
            <a:r>
              <a:rPr lang="en-US" altLang="ko-KR" sz="600" dirty="0"/>
              <a:t>ENSMUSG00000048922 ENSMUSG00000040829 ENSMUSG00000026683 ENSMUSG00000037725 ENSMUSG00000018428</a:t>
            </a:r>
          </a:p>
          <a:p>
            <a:r>
              <a:rPr lang="en-US" altLang="ko-KR" sz="600" dirty="0"/>
              <a:t>ENSMUSG00000025154 ENSMUSG00000022322 ENSMUSG00000030268 ENSMUSG00000028678 ENSMUSG00000038354</a:t>
            </a:r>
          </a:p>
          <a:p>
            <a:r>
              <a:rPr lang="en-US" altLang="ko-KR" sz="600" dirty="0"/>
              <a:t>ENSMUSG00000026715 ENSMUSG00000027496 ENSMUSG00000058945 ENSMUSG00000027379 ENSMUSG00000097838</a:t>
            </a:r>
          </a:p>
          <a:p>
            <a:r>
              <a:rPr lang="en-US" altLang="ko-KR" sz="600" dirty="0"/>
              <a:t>ENSMUSG00000042029 ENSMUSG00000002835 ENSMUSG00000020914 ENSMUSG00000011256 ENSMUSG00000023045</a:t>
            </a:r>
          </a:p>
          <a:p>
            <a:r>
              <a:rPr lang="en-US" altLang="ko-KR" sz="600" dirty="0"/>
              <a:t>ENSMUSG00000026622 ENSMUSG00000028832 ENSMUSG00000004661 ENSMUSG00000046179 ENSMUSG00000097136</a:t>
            </a:r>
          </a:p>
          <a:p>
            <a:r>
              <a:rPr lang="en-US" altLang="ko-KR" sz="600" dirty="0"/>
              <a:t>ENSMUSG00000003779 ENSMUSG00000030867 ENSMUSG00000035683 ENSMUSG00000002055 ENSMUSG00000096991</a:t>
            </a:r>
          </a:p>
          <a:p>
            <a:r>
              <a:rPr lang="en-US" altLang="ko-KR" sz="600" dirty="0"/>
              <a:t>ENSMUSG00000023348 ENSMUSG00000034394 ENSMUSG00000001517 ENSMUSG00000033826 ENSMUSG00000041782</a:t>
            </a:r>
          </a:p>
          <a:p>
            <a:r>
              <a:rPr lang="en-US" altLang="ko-KR" sz="600" dirty="0"/>
              <a:t>ENSMUSG00000028873 ENSMUSG00000031004 ENSMUSG00000027323 ENSMUSG00000032578 ENSMUSG00000054672</a:t>
            </a:r>
          </a:p>
          <a:p>
            <a:r>
              <a:rPr lang="en-US" altLang="ko-KR" sz="600" dirty="0"/>
              <a:t>ENSMUSG00000019214 ENSMUSG00000039395 ENSMUSG00000029516 ENSMUSG00000019992 ENSMUSG00000016024</a:t>
            </a:r>
          </a:p>
          <a:p>
            <a:r>
              <a:rPr lang="en-US" altLang="ko-KR" sz="600" dirty="0"/>
              <a:t>ENSMUSG00000070691 ENSMUSG00000026728 ENSMUSG00000041220 ENSMUSG00000069911 ENSMUSG00000058290</a:t>
            </a:r>
          </a:p>
          <a:p>
            <a:r>
              <a:rPr lang="en-US" altLang="ko-KR" sz="600" dirty="0"/>
              <a:t>ENSMUSG00000027326 ENSMUSG00000034773 ENSMUSG00000079388 ENSMUSG00000078521 ENSMUSG00000050503</a:t>
            </a:r>
          </a:p>
          <a:p>
            <a:r>
              <a:rPr lang="en-US" altLang="ko-KR" sz="600" dirty="0"/>
              <a:t>ENSMUSG00000086324 ENSMUSG00000044201 ENSMUSG00000034206 ENSMUSG00000039396 ENSMUSG00000042489</a:t>
            </a:r>
          </a:p>
          <a:p>
            <a:r>
              <a:rPr lang="en-US" altLang="ko-KR" sz="600" dirty="0"/>
              <a:t>ENSMUSG00000030346 ENSMUSG00000026989 ENSMUSG00000020649 ENSMUSG00000046341 ENSMUSG00000027463</a:t>
            </a:r>
          </a:p>
          <a:p>
            <a:r>
              <a:rPr lang="en-US" altLang="ko-KR" sz="600" dirty="0"/>
              <a:t>ENSMUSG00000098178 ENSMUSG00000097971 ENSMUSG00000034329 ENSMUSG00000072980 ENSMUSG00000026765</a:t>
            </a:r>
          </a:p>
          <a:p>
            <a:r>
              <a:rPr lang="en-US" altLang="ko-KR" sz="600" dirty="0"/>
              <a:t>ENSMUSG00000024989 ENSMUSG00000038943 ENSMUSG00000064179 ENSMUSG00000020897 ENSMUSG00000032373</a:t>
            </a:r>
          </a:p>
          <a:p>
            <a:r>
              <a:rPr lang="en-US" altLang="ko-KR" sz="600" dirty="0"/>
              <a:t>ENSMUSG00000093098 ENSMUSG00000027583 ENSMUSG00000018340 ENSMUSG00000051378 ENSMUSG00000000530</a:t>
            </a:r>
          </a:p>
          <a:p>
            <a:r>
              <a:rPr lang="en-US" altLang="ko-KR" sz="600" dirty="0"/>
              <a:t>ENSMUSG00000001228 ENSMUSG00000026749 ENSMUSG00000017861 ENSMUSG00000007080 ENSMUSG00000085274</a:t>
            </a:r>
          </a:p>
          <a:p>
            <a:r>
              <a:rPr lang="en-US" altLang="ko-KR" sz="600" dirty="0"/>
              <a:t>ENSMUSG00000048327 ENSMUSG00000017499 ENSMUSG00000020808 ENSMUSG00000003418 ENSMUSG00000093668</a:t>
            </a:r>
          </a:p>
          <a:p>
            <a:r>
              <a:rPr lang="en-US" altLang="ko-KR" sz="600" dirty="0"/>
              <a:t>ENSMUSG00000026077 ENSMUSG00000019942 ENSMUSG00000021485 ENSMUSG00000058773 ENSMUSG00000018830</a:t>
            </a:r>
          </a:p>
          <a:p>
            <a:r>
              <a:rPr lang="en-US" altLang="ko-KR" sz="600" dirty="0"/>
              <a:t>ENSMUSG00000087141 ENSMUSG00000022034 ENSMUSG00000021965 ENSMUSG00000032011 ENSMUSG00000097289</a:t>
            </a:r>
          </a:p>
          <a:p>
            <a:r>
              <a:rPr lang="en-US" altLang="ko-KR" sz="600" dirty="0"/>
              <a:t>ENSMUSG00000055044 ENSMUSG00000034883 ENSMUSG00000027306 ENSMUSG00000045328 ENSMUSG00000028150</a:t>
            </a:r>
          </a:p>
          <a:p>
            <a:r>
              <a:rPr lang="en-US" altLang="ko-KR" sz="600" dirty="0"/>
              <a:t>ENSMUSG00000024791 ENSMUSG00000020974 ENSMUSG00000000386 ENSMUSG00000040204 ENSMUSG00000021587</a:t>
            </a:r>
          </a:p>
          <a:p>
            <a:r>
              <a:rPr lang="en-US" altLang="ko-KR" sz="600" dirty="0"/>
              <a:t>ENSMUSG00000033949 ENSMUSG00000014778 ENSMUSG00000026955 ENSMUSG00000027490 ENSMUSG00000087670</a:t>
            </a:r>
          </a:p>
          <a:p>
            <a:r>
              <a:rPr lang="en-US" altLang="ko-KR" sz="600" dirty="0"/>
              <a:t>ENSMUSG00000029581 ENSMUSG00000023505 ENSMUSG00000003534 ENSMUSG00000034156 ENSMUSG00000024084</a:t>
            </a:r>
          </a:p>
          <a:p>
            <a:r>
              <a:rPr lang="en-US" altLang="ko-KR" sz="600" dirty="0"/>
              <a:t>ENSMUSG00000036777 ENSMUSG00000034311 ENSMUSG00000026605 ENSMUSG00000036882 ENSMUSG00000000037</a:t>
            </a:r>
          </a:p>
          <a:p>
            <a:r>
              <a:rPr lang="en-US" altLang="ko-KR" sz="600" dirty="0"/>
              <a:t>ENSMUSG00000032218 ENSMUSG00000027715 ENSMUSG00000028702 ENSMUSG00000053702 ENSMUSG00000046971</a:t>
            </a:r>
          </a:p>
          <a:p>
            <a:r>
              <a:rPr lang="en-US" altLang="ko-KR" sz="600" dirty="0"/>
              <a:t>ENSMUSG00000026603 ENSMUSG00000027720 ENSMUSG00000025366 ENSMUSG00000031802 ENSMUSG00000028332</a:t>
            </a:r>
          </a:p>
          <a:p>
            <a:r>
              <a:rPr lang="en-US" altLang="ko-KR" sz="600" dirty="0"/>
              <a:t>ENSMUSG00000028031</a:t>
            </a:r>
          </a:p>
          <a:p>
            <a:r>
              <a:rPr lang="en-US" altLang="ko-KR" sz="600" dirty="0"/>
              <a:t>ENSMUSG00000094628</a:t>
            </a:r>
          </a:p>
        </p:txBody>
      </p:sp>
      <p:sp>
        <p:nvSpPr>
          <p:cNvPr id="23" name="TextBox 22"/>
          <p:cNvSpPr txBox="1"/>
          <p:nvPr/>
        </p:nvSpPr>
        <p:spPr>
          <a:xfrm>
            <a:off x="8353470" y="2087005"/>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4" name="TextBox 23"/>
          <p:cNvSpPr txBox="1"/>
          <p:nvPr/>
        </p:nvSpPr>
        <p:spPr>
          <a:xfrm>
            <a:off x="8808909" y="364822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5" name="TextBox 24"/>
          <p:cNvSpPr txBox="1"/>
          <p:nvPr/>
        </p:nvSpPr>
        <p:spPr>
          <a:xfrm>
            <a:off x="8208944" y="5440227"/>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3</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6" name="TextBox 25"/>
          <p:cNvSpPr txBox="1"/>
          <p:nvPr/>
        </p:nvSpPr>
        <p:spPr>
          <a:xfrm>
            <a:off x="8077051" y="605793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4</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7" name="TextBox 16">
            <a:extLst>
              <a:ext uri="{FF2B5EF4-FFF2-40B4-BE49-F238E27FC236}">
                <a16:creationId xmlns:a16="http://schemas.microsoft.com/office/drawing/2014/main" id="{74ACC5B2-29B6-6117-4429-41E273952111}"/>
              </a:ext>
            </a:extLst>
          </p:cNvPr>
          <p:cNvSpPr txBox="1"/>
          <p:nvPr/>
        </p:nvSpPr>
        <p:spPr>
          <a:xfrm>
            <a:off x="275802" y="1999208"/>
            <a:ext cx="6331050" cy="276999"/>
          </a:xfrm>
          <a:prstGeom prst="rect">
            <a:avLst/>
          </a:prstGeom>
          <a:noFill/>
        </p:spPr>
        <p:txBody>
          <a:bodyPr wrap="square">
            <a:spAutoFit/>
          </a:bodyPr>
          <a:lstStyle/>
          <a:p>
            <a:r>
              <a:rPr lang="ko-Kore-KR" altLang="en-US" sz="1200"/>
              <a:t>링크</a:t>
            </a:r>
            <a:r>
              <a:rPr lang="en-US" altLang="ko-Kore-KR" sz="1200"/>
              <a:t>:</a:t>
            </a:r>
            <a:r>
              <a:rPr lang="ko-KR" altLang="en-US" sz="1200"/>
              <a:t> </a:t>
            </a:r>
            <a:r>
              <a:rPr lang="ko-Kore-KR" altLang="en-US" sz="1200">
                <a:hlinkClick r:id="rId3"/>
              </a:rPr>
              <a:t>https://github.com/Khreat0205/Education_BulkRNAseq/blob/main/3.Results/GO_Day24.txt</a:t>
            </a:r>
            <a:endParaRPr lang="ko-Kore-KR" altLang="en-US" sz="1200"/>
          </a:p>
        </p:txBody>
      </p:sp>
    </p:spTree>
    <p:extLst>
      <p:ext uri="{BB962C8B-B14F-4D97-AF65-F5344CB8AC3E}">
        <p14:creationId xmlns:p14="http://schemas.microsoft.com/office/powerpoint/2010/main" val="32317416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90700" y="1681687"/>
            <a:ext cx="7924800" cy="4773543"/>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13" name="직사각형 12">
            <a:extLst>
              <a:ext uri="{FF2B5EF4-FFF2-40B4-BE49-F238E27FC236}">
                <a16:creationId xmlns:a16="http://schemas.microsoft.com/office/drawing/2014/main" id="{0250A97E-66D6-41A7-ACDF-0E685F2CDE28}"/>
              </a:ext>
            </a:extLst>
          </p:cNvPr>
          <p:cNvSpPr/>
          <p:nvPr/>
        </p:nvSpPr>
        <p:spPr>
          <a:xfrm>
            <a:off x="1553962" y="3187700"/>
            <a:ext cx="184963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5212486" y="4729648"/>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 name="TextBox 6"/>
          <p:cNvSpPr txBox="1"/>
          <p:nvPr/>
        </p:nvSpPr>
        <p:spPr>
          <a:xfrm>
            <a:off x="6220076" y="455287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 name="TextBox 4"/>
          <p:cNvSpPr txBox="1"/>
          <p:nvPr/>
        </p:nvSpPr>
        <p:spPr>
          <a:xfrm>
            <a:off x="8639175" y="3924300"/>
            <a:ext cx="3292553" cy="923330"/>
          </a:xfrm>
          <a:prstGeom prst="rect">
            <a:avLst/>
          </a:prstGeom>
          <a:noFill/>
        </p:spPr>
        <p:txBody>
          <a:bodyPr wrap="square" rtlCol="0">
            <a:spAutoFit/>
          </a:bodyPr>
          <a:lstStyle/>
          <a:p>
            <a:r>
              <a:rPr lang="ko-KR" altLang="en-US" dirty="0"/>
              <a:t>현재 분석에서는 </a:t>
            </a:r>
            <a:r>
              <a:rPr lang="en-US" altLang="ko-KR" dirty="0"/>
              <a:t>default</a:t>
            </a:r>
            <a:r>
              <a:rPr lang="ko-KR" altLang="en-US" dirty="0"/>
              <a:t>로 정해진 </a:t>
            </a:r>
            <a:r>
              <a:rPr lang="en-US" altLang="ko-KR" dirty="0"/>
              <a:t>Gene ontology </a:t>
            </a:r>
            <a:r>
              <a:rPr lang="ko-KR" altLang="en-US" dirty="0"/>
              <a:t>로 실습을 진행을 하겠습니다</a:t>
            </a:r>
            <a:r>
              <a:rPr lang="en-US" altLang="ko-KR" dirty="0"/>
              <a:t>.</a:t>
            </a:r>
            <a:endParaRPr lang="ko-KR" altLang="en-US" dirty="0"/>
          </a:p>
        </p:txBody>
      </p:sp>
    </p:spTree>
    <p:extLst>
      <p:ext uri="{BB962C8B-B14F-4D97-AF65-F5344CB8AC3E}">
        <p14:creationId xmlns:p14="http://schemas.microsoft.com/office/powerpoint/2010/main" val="2415625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28725" y="1935515"/>
            <a:ext cx="10125075" cy="4486275"/>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4574364" y="3330216"/>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874934" y="3308524"/>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p:cNvSpPr txBox="1"/>
          <p:nvPr/>
        </p:nvSpPr>
        <p:spPr>
          <a:xfrm>
            <a:off x="5057611" y="325556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9" name="TextBox 18"/>
          <p:cNvSpPr txBox="1"/>
          <p:nvPr/>
        </p:nvSpPr>
        <p:spPr>
          <a:xfrm>
            <a:off x="8342242" y="3226434"/>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885483" y="1499994"/>
            <a:ext cx="10058400" cy="512445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59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0" y="1783019"/>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923328" y="1995488"/>
            <a:ext cx="6370743" cy="4351338"/>
          </a:xfrm>
          <a:prstGeom prst="rect">
            <a:avLst/>
          </a:prstGeom>
        </p:spPr>
      </p:pic>
      <p:sp>
        <p:nvSpPr>
          <p:cNvPr id="5"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7" name="아래쪽 화살표 6"/>
          <p:cNvSpPr/>
          <p:nvPr/>
        </p:nvSpPr>
        <p:spPr>
          <a:xfrm rot="5400000">
            <a:off x="4393389" y="444464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7735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45870" y="1442297"/>
            <a:ext cx="6731780" cy="5252191"/>
          </a:xfrm>
          <a:prstGeom prst="rect">
            <a:avLst/>
          </a:prstGeom>
        </p:spPr>
      </p:pic>
      <p:sp>
        <p:nvSpPr>
          <p:cNvPr id="5" name="직사각형 4"/>
          <p:cNvSpPr/>
          <p:nvPr/>
        </p:nvSpPr>
        <p:spPr>
          <a:xfrm>
            <a:off x="6937374" y="3192298"/>
            <a:ext cx="2301876" cy="24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p:cNvSpPr>
            <a:spLocks noGrp="1"/>
          </p:cNvSpPr>
          <p:nvPr>
            <p:ph type="title"/>
          </p:nvPr>
        </p:nvSpPr>
        <p:spPr>
          <a:xfrm>
            <a:off x="838200" y="365125"/>
            <a:ext cx="10515600" cy="1325563"/>
          </a:xfrm>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8" name="그림 7"/>
          <p:cNvPicPr>
            <a:picLocks noChangeAspect="1"/>
          </p:cNvPicPr>
          <p:nvPr/>
        </p:nvPicPr>
        <p:blipFill>
          <a:blip r:embed="rId3"/>
          <a:stretch>
            <a:fillRect/>
          </a:stretch>
        </p:blipFill>
        <p:spPr>
          <a:xfrm>
            <a:off x="1389452" y="2544763"/>
            <a:ext cx="2447925" cy="3295650"/>
          </a:xfrm>
          <a:prstGeom prst="rect">
            <a:avLst/>
          </a:prstGeom>
        </p:spPr>
      </p:pic>
      <p:sp>
        <p:nvSpPr>
          <p:cNvPr id="9" name="오른쪽 화살표 8"/>
          <p:cNvSpPr/>
          <p:nvPr/>
        </p:nvSpPr>
        <p:spPr>
          <a:xfrm>
            <a:off x="4206875" y="3455988"/>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52475" y="1838325"/>
            <a:ext cx="4328236" cy="646331"/>
          </a:xfrm>
          <a:prstGeom prst="rect">
            <a:avLst/>
          </a:prstGeom>
          <a:noFill/>
        </p:spPr>
        <p:txBody>
          <a:bodyPr wrap="none" rtlCol="0">
            <a:spAutoFit/>
          </a:bodyPr>
          <a:lstStyle/>
          <a:p>
            <a:r>
              <a:rPr lang="en-US" altLang="ko-KR" dirty="0" err="1"/>
              <a:t>GCTfh</a:t>
            </a:r>
            <a:r>
              <a:rPr lang="en-US" altLang="ko-KR" dirty="0"/>
              <a:t>-like cell</a:t>
            </a:r>
            <a:r>
              <a:rPr lang="ko-KR" altLang="en-US" dirty="0"/>
              <a:t>에서 </a:t>
            </a:r>
            <a:r>
              <a:rPr lang="en-US" altLang="ko-KR" dirty="0"/>
              <a:t>upregulation </a:t>
            </a:r>
            <a:r>
              <a:rPr lang="ko-KR" altLang="en-US" dirty="0"/>
              <a:t>유전자</a:t>
            </a:r>
            <a:endParaRPr lang="en-US" altLang="ko-KR" dirty="0"/>
          </a:p>
          <a:p>
            <a:r>
              <a:rPr lang="en-US" altLang="ko-KR" dirty="0"/>
              <a:t>DAVID </a:t>
            </a:r>
            <a:r>
              <a:rPr lang="ko-KR" altLang="en-US" dirty="0"/>
              <a:t>결과</a:t>
            </a:r>
          </a:p>
        </p:txBody>
      </p:sp>
    </p:spTree>
    <p:extLst>
      <p:ext uri="{BB962C8B-B14F-4D97-AF65-F5344CB8AC3E}">
        <p14:creationId xmlns:p14="http://schemas.microsoft.com/office/powerpoint/2010/main" val="174219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3935078" y="4953520"/>
            <a:ext cx="817853" cy="369332"/>
          </a:xfrm>
          <a:prstGeom prst="rect">
            <a:avLst/>
          </a:prstGeom>
          <a:noFill/>
        </p:spPr>
        <p:txBody>
          <a:bodyPr wrap="none" rtlCol="0">
            <a:spAutoFit/>
          </a:bodyPr>
          <a:lstStyle/>
          <a:p>
            <a:r>
              <a:rPr kumimoji="1" lang="en-US" altLang="ko-Kore-KR">
                <a:solidFill>
                  <a:srgbClr val="FF0000"/>
                </a:solidFill>
                <a:highlight>
                  <a:srgbClr val="FFFF00"/>
                </a:highlight>
              </a:rPr>
              <a:t>mouse</a:t>
            </a: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22517"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ko-KR" altLang="en-US"/>
              <a:t> </a:t>
            </a:r>
            <a:r>
              <a:rPr kumimoji="1" lang="en-US" altLang="ko-Kore-KR"/>
              <a:t>count_table.txt</a:t>
            </a: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자체 실습 가능</a:t>
            </a:r>
            <a:br>
              <a:rPr kumimoji="1" lang="en-US" altLang="ko-KR"/>
            </a:br>
            <a:r>
              <a:rPr kumimoji="1" lang="en-US" altLang="ko-KR"/>
              <a:t>(Presentation/1.GEO.pptx </a:t>
            </a:r>
            <a:r>
              <a:rPr kumimoji="1" lang="ko-KR" altLang="en-US"/>
              <a:t>참고</a:t>
            </a:r>
            <a:r>
              <a:rPr kumimoji="1" lang="en-US" altLang="ko-KR"/>
              <a:t>)</a:t>
            </a: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A3AF14-34FE-736D-5CDF-02160D9466E4}"/>
              </a:ext>
            </a:extLst>
          </p:cNvPr>
          <p:cNvSpPr>
            <a:spLocks noGrp="1"/>
          </p:cNvSpPr>
          <p:nvPr>
            <p:ph type="title"/>
          </p:nvPr>
        </p:nvSpPr>
        <p:spPr/>
        <p:txBody>
          <a:bodyPr/>
          <a:lstStyle/>
          <a:p>
            <a:r>
              <a:rPr kumimoji="1" lang="ko-KR" altLang="en-US"/>
              <a:t>감사합니다</a:t>
            </a:r>
            <a:r>
              <a:rPr kumimoji="1" lang="en-US" altLang="ko-KR"/>
              <a:t>.</a:t>
            </a:r>
            <a:endParaRPr kumimoji="1" lang="ko-Kore-KR" altLang="en-US"/>
          </a:p>
        </p:txBody>
      </p:sp>
      <p:sp>
        <p:nvSpPr>
          <p:cNvPr id="3" name="내용 개체 틀 2">
            <a:extLst>
              <a:ext uri="{FF2B5EF4-FFF2-40B4-BE49-F238E27FC236}">
                <a16:creationId xmlns:a16="http://schemas.microsoft.com/office/drawing/2014/main" id="{B0E6E47D-BB9F-E7B2-37BA-D4FEB51CDB10}"/>
              </a:ext>
            </a:extLst>
          </p:cNvPr>
          <p:cNvSpPr>
            <a:spLocks noGrp="1"/>
          </p:cNvSpPr>
          <p:nvPr>
            <p:ph idx="1"/>
          </p:nvPr>
        </p:nvSpPr>
        <p:spPr>
          <a:xfrm>
            <a:off x="289561" y="3822895"/>
            <a:ext cx="10726614" cy="2860504"/>
          </a:xfrm>
        </p:spPr>
        <p:txBody>
          <a:bodyPr>
            <a:normAutofit fontScale="55000" lnSpcReduction="20000"/>
          </a:bodyPr>
          <a:lstStyle/>
          <a:p>
            <a:pPr marL="0" indent="0">
              <a:lnSpc>
                <a:spcPct val="150000"/>
              </a:lnSpc>
              <a:buNone/>
            </a:pPr>
            <a:r>
              <a:rPr kumimoji="1" lang="en-US" altLang="ko-Kore-KR" sz="3500" b="1"/>
              <a:t>Contribution</a:t>
            </a:r>
            <a:endParaRPr kumimoji="1" lang="en-US" altLang="ko-Kore-KR" b="1"/>
          </a:p>
          <a:p>
            <a:pPr>
              <a:lnSpc>
                <a:spcPct val="150000"/>
              </a:lnSpc>
            </a:pPr>
            <a:r>
              <a:rPr kumimoji="1" lang="en-US" altLang="ko-Kore-KR">
                <a:latin typeface="+mn-ea"/>
              </a:rPr>
              <a:t>Introduction, Gene express ominbus, </a:t>
            </a:r>
            <a:r>
              <a:rPr kumimoji="1" lang="en-US" altLang="ko-KR">
                <a:latin typeface="+mn-ea"/>
              </a:rPr>
              <a:t>preprocessing </a:t>
            </a:r>
            <a:r>
              <a:rPr kumimoji="1" lang="en-US" altLang="ko-Kore-KR">
                <a:latin typeface="+mn-ea"/>
              </a:rPr>
              <a:t>data: </a:t>
            </a:r>
            <a:r>
              <a:rPr kumimoji="1" lang="ko-KR" altLang="en-US">
                <a:latin typeface="+mn-ea"/>
              </a:rPr>
              <a:t>정경훈</a:t>
            </a:r>
            <a:endParaRPr kumimoji="1" lang="en-US" altLang="ko-Kore-KR">
              <a:latin typeface="+mn-ea"/>
            </a:endParaRPr>
          </a:p>
          <a:p>
            <a:pPr>
              <a:lnSpc>
                <a:spcPct val="150000"/>
              </a:lnSpc>
            </a:pPr>
            <a:r>
              <a:rPr kumimoji="1" lang="en-US" altLang="ko-Kore-KR">
                <a:latin typeface="+mn-ea"/>
              </a:rPr>
              <a:t>Basic R/Rstudio: </a:t>
            </a:r>
            <a:r>
              <a:rPr kumimoji="1" lang="ko-KR" altLang="en-US">
                <a:latin typeface="+mn-ea"/>
              </a:rPr>
              <a:t>전재민</a:t>
            </a:r>
            <a:r>
              <a:rPr kumimoji="1" lang="en-US" altLang="ko-KR">
                <a:latin typeface="+mn-ea"/>
              </a:rPr>
              <a:t>, </a:t>
            </a:r>
            <a:r>
              <a:rPr kumimoji="1" lang="ko-KR" altLang="en-US">
                <a:latin typeface="+mn-ea"/>
              </a:rPr>
              <a:t>정경훈</a:t>
            </a:r>
            <a:endParaRPr kumimoji="1" lang="en-US" altLang="ko-KR">
              <a:latin typeface="+mn-ea"/>
            </a:endParaRPr>
          </a:p>
          <a:p>
            <a:pPr>
              <a:lnSpc>
                <a:spcPct val="150000"/>
              </a:lnSpc>
            </a:pPr>
            <a:r>
              <a:rPr kumimoji="1" lang="en-US" altLang="ko-KR">
                <a:latin typeface="+mn-ea"/>
              </a:rPr>
              <a:t>Differentially expressed gene analysis: </a:t>
            </a:r>
            <a:r>
              <a:rPr kumimoji="1" lang="ko-KR" altLang="en-US">
                <a:latin typeface="+mn-ea"/>
              </a:rPr>
              <a:t>양선아</a:t>
            </a:r>
            <a:r>
              <a:rPr kumimoji="1" lang="en-US" altLang="ko-KR">
                <a:latin typeface="+mn-ea"/>
              </a:rPr>
              <a:t>,</a:t>
            </a:r>
            <a:r>
              <a:rPr kumimoji="1" lang="ko-KR" altLang="en-US">
                <a:latin typeface="+mn-ea"/>
              </a:rPr>
              <a:t> 김유은</a:t>
            </a:r>
            <a:r>
              <a:rPr kumimoji="1" lang="en-US" altLang="ko-KR">
                <a:latin typeface="+mn-ea"/>
              </a:rPr>
              <a:t>,</a:t>
            </a:r>
            <a:r>
              <a:rPr kumimoji="1" lang="ko-KR" altLang="en-US">
                <a:latin typeface="+mn-ea"/>
              </a:rPr>
              <a:t> 오승윤 </a:t>
            </a:r>
            <a:endParaRPr kumimoji="1" lang="en-US" altLang="ko-KR">
              <a:latin typeface="+mn-ea"/>
            </a:endParaRPr>
          </a:p>
          <a:p>
            <a:pPr>
              <a:lnSpc>
                <a:spcPct val="150000"/>
              </a:lnSpc>
            </a:pPr>
            <a:r>
              <a:rPr kumimoji="1" lang="en-US" altLang="ko-KR">
                <a:latin typeface="+mn-ea"/>
              </a:rPr>
              <a:t>Visualization: </a:t>
            </a:r>
            <a:r>
              <a:rPr kumimoji="1" lang="ko-KR" altLang="en-US">
                <a:latin typeface="+mn-ea"/>
              </a:rPr>
              <a:t>이동주</a:t>
            </a:r>
            <a:endParaRPr kumimoji="1" lang="en-US" altLang="ko-KR">
              <a:latin typeface="+mn-ea"/>
            </a:endParaRPr>
          </a:p>
          <a:p>
            <a:pPr>
              <a:lnSpc>
                <a:spcPct val="150000"/>
              </a:lnSpc>
            </a:pPr>
            <a:r>
              <a:rPr kumimoji="1" lang="en-US" altLang="ko-KR">
                <a:latin typeface="+mn-ea"/>
              </a:rPr>
              <a:t>Gene ontology analysis: </a:t>
            </a:r>
            <a:r>
              <a:rPr kumimoji="1" lang="ko-KR" altLang="en-US">
                <a:latin typeface="+mn-ea"/>
              </a:rPr>
              <a:t>정경훈</a:t>
            </a:r>
            <a:r>
              <a:rPr kumimoji="1" lang="en-US" altLang="ko-KR">
                <a:latin typeface="+mn-ea"/>
              </a:rPr>
              <a:t>, </a:t>
            </a:r>
            <a:r>
              <a:rPr kumimoji="1" lang="ko-KR" altLang="en-US">
                <a:latin typeface="+mn-ea"/>
              </a:rPr>
              <a:t>전재민</a:t>
            </a:r>
            <a:r>
              <a:rPr kumimoji="1" lang="en-US" altLang="ko-KR">
                <a:latin typeface="+mn-ea"/>
              </a:rPr>
              <a:t>,</a:t>
            </a:r>
            <a:r>
              <a:rPr kumimoji="1" lang="ko-KR" altLang="en-US">
                <a:latin typeface="+mn-ea"/>
              </a:rPr>
              <a:t> 오승윤</a:t>
            </a:r>
            <a:endParaRPr kumimoji="1" lang="en-US" altLang="ko-KR"/>
          </a:p>
        </p:txBody>
      </p:sp>
    </p:spTree>
    <p:extLst>
      <p:ext uri="{BB962C8B-B14F-4D97-AF65-F5344CB8AC3E}">
        <p14:creationId xmlns:p14="http://schemas.microsoft.com/office/powerpoint/2010/main" val="2251869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B00F7C-2FE4-B24D-B9D9-B7BA75D42DCF}"/>
              </a:ext>
            </a:extLst>
          </p:cNvPr>
          <p:cNvSpPr>
            <a:spLocks noGrp="1"/>
          </p:cNvSpPr>
          <p:nvPr>
            <p:ph type="title"/>
          </p:nvPr>
        </p:nvSpPr>
        <p:spPr/>
        <p:txBody>
          <a:bodyPr/>
          <a:lstStyle/>
          <a:p>
            <a:r>
              <a:rPr kumimoji="1" lang="en-US" altLang="en-US" b="1" dirty="0">
                <a:solidFill>
                  <a:prstClr val="black"/>
                </a:solidFill>
                <a:latin typeface="Calibri" panose="020F0502020204030204"/>
                <a:ea typeface="+mn-ea"/>
                <a:cs typeface="+mn-cs"/>
              </a:rPr>
              <a:t> R</a:t>
            </a:r>
            <a:r>
              <a:rPr kumimoji="1" lang="ko-KR" altLang="en-US" b="1" dirty="0">
                <a:solidFill>
                  <a:prstClr val="black"/>
                </a:solidFill>
                <a:latin typeface="Calibri" panose="020F0502020204030204"/>
                <a:cs typeface="+mn-cs"/>
              </a:rPr>
              <a:t>기초</a:t>
            </a:r>
            <a:r>
              <a:rPr kumimoji="1" lang="en-US" altLang="ko-KR" b="1" dirty="0">
                <a:solidFill>
                  <a:prstClr val="black"/>
                </a:solidFill>
                <a:latin typeface="Calibri" panose="020F0502020204030204"/>
                <a:cs typeface="+mn-cs"/>
              </a:rPr>
              <a:t> :</a:t>
            </a:r>
            <a:r>
              <a:rPr kumimoji="1" lang="ko-KR" altLang="en-US" b="1" dirty="0">
                <a:solidFill>
                  <a:prstClr val="black"/>
                </a:solidFill>
                <a:latin typeface="Calibri" panose="020F0502020204030204"/>
                <a:cs typeface="+mn-cs"/>
              </a:rPr>
              <a:t> 벡터 선언</a:t>
            </a:r>
            <a:endParaRPr kumimoji="1" lang="ko-Kore-KR" altLang="en-US"/>
          </a:p>
        </p:txBody>
      </p:sp>
      <p:pic>
        <p:nvPicPr>
          <p:cNvPr id="6" name="내용 개체 틀 5">
            <a:extLst>
              <a:ext uri="{FF2B5EF4-FFF2-40B4-BE49-F238E27FC236}">
                <a16:creationId xmlns:a16="http://schemas.microsoft.com/office/drawing/2014/main" id="{22BAA1BD-BB23-8E49-BEAC-64254DB246E4}"/>
              </a:ext>
            </a:extLst>
          </p:cNvPr>
          <p:cNvPicPr>
            <a:picLocks noGrp="1" noChangeAspect="1"/>
          </p:cNvPicPr>
          <p:nvPr>
            <p:ph idx="1"/>
          </p:nvPr>
        </p:nvPicPr>
        <p:blipFill>
          <a:blip r:embed="rId3"/>
          <a:stretch>
            <a:fillRect/>
          </a:stretch>
        </p:blipFill>
        <p:spPr>
          <a:xfrm>
            <a:off x="249879" y="1690688"/>
            <a:ext cx="6981228" cy="4631614"/>
          </a:xfrm>
          <a:prstGeom prst="rect">
            <a:avLst/>
          </a:prstGeom>
        </p:spPr>
      </p:pic>
      <p:sp>
        <p:nvSpPr>
          <p:cNvPr id="7" name="TextBox 6">
            <a:extLst>
              <a:ext uri="{FF2B5EF4-FFF2-40B4-BE49-F238E27FC236}">
                <a16:creationId xmlns:a16="http://schemas.microsoft.com/office/drawing/2014/main" id="{0710E85D-0CD2-394F-B56B-D119F18FFAB1}"/>
              </a:ext>
            </a:extLst>
          </p:cNvPr>
          <p:cNvSpPr txBox="1"/>
          <p:nvPr/>
        </p:nvSpPr>
        <p:spPr>
          <a:xfrm>
            <a:off x="7241606" y="2127782"/>
            <a:ext cx="4950394" cy="337335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ko-Kore-KR"/>
              <a:t>x, y, z,</a:t>
            </a:r>
            <a:r>
              <a:rPr kumimoji="1" lang="ko-KR" altLang="en-US"/>
              <a:t> </a:t>
            </a:r>
            <a:r>
              <a:rPr kumimoji="1" lang="en-US" altLang="ko-KR"/>
              <a:t>i, j:</a:t>
            </a:r>
            <a:r>
              <a:rPr kumimoji="1" lang="ko-KR" altLang="en-US"/>
              <a:t> 변수명</a:t>
            </a:r>
            <a:endParaRPr kumimoji="1" lang="en-US" altLang="ko-KR"/>
          </a:p>
          <a:p>
            <a:pPr marL="285750" indent="-285750">
              <a:lnSpc>
                <a:spcPct val="150000"/>
              </a:lnSpc>
              <a:buFont typeface="Arial" panose="020B0604020202020204" pitchFamily="34" charset="0"/>
              <a:buChar char="•"/>
            </a:pPr>
            <a:r>
              <a:rPr kumimoji="1" lang="ko-KR" altLang="en-US"/>
              <a:t>문자열로 구성된 벡터 생성시 </a:t>
            </a:r>
            <a:br>
              <a:rPr kumimoji="1" lang="en-US" altLang="ko-KR"/>
            </a:br>
            <a:r>
              <a:rPr kumimoji="1" lang="ko-KR" altLang="en-US"/>
              <a:t>따옴표 </a:t>
            </a:r>
            <a:r>
              <a:rPr kumimoji="1" lang="en-US" altLang="ko-KR"/>
              <a:t>(“)</a:t>
            </a:r>
            <a:r>
              <a:rPr kumimoji="1" lang="ko-KR" altLang="en-US"/>
              <a:t>로 감싸주어야 함</a:t>
            </a:r>
            <a:r>
              <a:rPr kumimoji="1" lang="en-US" altLang="ko-KR"/>
              <a:t>.</a:t>
            </a:r>
          </a:p>
          <a:p>
            <a:pPr marL="285750" indent="-285750">
              <a:lnSpc>
                <a:spcPct val="150000"/>
              </a:lnSpc>
              <a:buFont typeface="Arial" panose="020B0604020202020204" pitchFamily="34" charset="0"/>
              <a:buChar char="•"/>
            </a:pPr>
            <a:r>
              <a:rPr kumimoji="1" lang="ko-KR" altLang="en-US"/>
              <a:t>숫자는 따옴표를 씌우지 않아도 됨</a:t>
            </a:r>
            <a:endParaRPr kumimoji="1" lang="en-US" altLang="ko-KR"/>
          </a:p>
          <a:p>
            <a:pPr marL="285750" indent="-285750">
              <a:lnSpc>
                <a:spcPct val="150000"/>
              </a:lnSpc>
              <a:buFont typeface="Arial" panose="020B0604020202020204" pitchFamily="34" charset="0"/>
              <a:buChar char="•"/>
            </a:pPr>
            <a:r>
              <a:rPr kumimoji="1" lang="ko-KR" altLang="en-US"/>
              <a:t>숫자에 따옴표를 씌우는 경우</a:t>
            </a:r>
            <a:r>
              <a:rPr kumimoji="1" lang="en-US" altLang="ko-KR"/>
              <a:t>,</a:t>
            </a:r>
            <a:r>
              <a:rPr kumimoji="1" lang="ko-KR" altLang="en-US"/>
              <a:t> 문자열로 인식</a:t>
            </a:r>
            <a:endParaRPr kumimoji="1" lang="en-US" altLang="ko-KR"/>
          </a:p>
          <a:p>
            <a:pPr marL="285750" indent="-285750">
              <a:lnSpc>
                <a:spcPct val="150000"/>
              </a:lnSpc>
              <a:buFont typeface="Arial" panose="020B0604020202020204" pitchFamily="34" charset="0"/>
              <a:buChar char="•"/>
            </a:pPr>
            <a:r>
              <a:rPr kumimoji="1" lang="ko-KR" altLang="en-US"/>
              <a:t>숫자와 문자열을 섞어서 만드는 경우 </a:t>
            </a:r>
            <a:br>
              <a:rPr kumimoji="1" lang="en-US" altLang="ko-KR"/>
            </a:br>
            <a:r>
              <a:rPr kumimoji="1" lang="ko-KR" altLang="en-US"/>
              <a:t>모두 문자열로 인식</a:t>
            </a:r>
            <a:endParaRPr kumimoji="1" lang="en-US" altLang="ko-KR"/>
          </a:p>
          <a:p>
            <a:pPr marL="285750" indent="-285750">
              <a:lnSpc>
                <a:spcPct val="150000"/>
              </a:lnSpc>
              <a:buFont typeface="Arial" panose="020B0604020202020204" pitchFamily="34" charset="0"/>
              <a:buChar char="•"/>
            </a:pPr>
            <a:endParaRPr kumimoji="1" lang="ko-Kore-KR" altLang="en-US"/>
          </a:p>
        </p:txBody>
      </p:sp>
      <p:sp>
        <p:nvSpPr>
          <p:cNvPr id="8" name="직사각형 7">
            <a:extLst>
              <a:ext uri="{FF2B5EF4-FFF2-40B4-BE49-F238E27FC236}">
                <a16:creationId xmlns:a16="http://schemas.microsoft.com/office/drawing/2014/main" id="{11D047BB-DC77-1842-BD9E-93C1B49CD093}"/>
              </a:ext>
            </a:extLst>
          </p:cNvPr>
          <p:cNvSpPr/>
          <p:nvPr/>
        </p:nvSpPr>
        <p:spPr>
          <a:xfrm>
            <a:off x="228878" y="1690688"/>
            <a:ext cx="6731686"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F701FA3C-07F9-B340-9D2B-6277F2E929D2}"/>
              </a:ext>
            </a:extLst>
          </p:cNvPr>
          <p:cNvSpPr/>
          <p:nvPr/>
        </p:nvSpPr>
        <p:spPr>
          <a:xfrm>
            <a:off x="228878" y="2593435"/>
            <a:ext cx="6731689" cy="7947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6BE20957-B9EF-F941-B3DD-93FC01F91B11}"/>
              </a:ext>
            </a:extLst>
          </p:cNvPr>
          <p:cNvSpPr/>
          <p:nvPr/>
        </p:nvSpPr>
        <p:spPr>
          <a:xfrm>
            <a:off x="228878" y="3377366"/>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479438A2-40F5-124D-BF99-C2AF15AAB6D4}"/>
              </a:ext>
            </a:extLst>
          </p:cNvPr>
          <p:cNvSpPr/>
          <p:nvPr/>
        </p:nvSpPr>
        <p:spPr>
          <a:xfrm>
            <a:off x="228878" y="4268409"/>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2746221C-2F8B-FB4D-AC48-E0D65CE86263}"/>
              </a:ext>
            </a:extLst>
          </p:cNvPr>
          <p:cNvSpPr/>
          <p:nvPr/>
        </p:nvSpPr>
        <p:spPr>
          <a:xfrm>
            <a:off x="228878" y="5167312"/>
            <a:ext cx="6731689" cy="1196558"/>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7720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3" name="직사각형 12"/>
          <p:cNvSpPr/>
          <p:nvPr/>
        </p:nvSpPr>
        <p:spPr>
          <a:xfrm>
            <a:off x="556563" y="1610589"/>
            <a:ext cx="3204946" cy="22652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3875809" y="1808017"/>
            <a:ext cx="2452916" cy="1200329"/>
          </a:xfrm>
          <a:prstGeom prst="rect">
            <a:avLst/>
          </a:prstGeom>
          <a:noFill/>
        </p:spPr>
        <p:txBody>
          <a:bodyPr wrap="none" rtlCol="0">
            <a:spAutoFit/>
          </a:bodyPr>
          <a:lstStyle/>
          <a:p>
            <a:r>
              <a:rPr lang="en-US" altLang="ko-KR" dirty="0" err="1"/>
              <a:t>ctrl+Enter</a:t>
            </a:r>
            <a:br>
              <a:rPr lang="en-US" altLang="ko-KR" dirty="0"/>
            </a:br>
            <a:r>
              <a:rPr lang="ko-KR" altLang="en-US" dirty="0"/>
              <a:t>한 줄씩 실행</a:t>
            </a:r>
            <a:endParaRPr lang="en-US" altLang="ko-KR" dirty="0"/>
          </a:p>
          <a:p>
            <a:r>
              <a:rPr lang="en-US" altLang="ko-KR" dirty="0"/>
              <a:t>Run </a:t>
            </a:r>
            <a:r>
              <a:rPr lang="ko-KR" altLang="en-US" dirty="0"/>
              <a:t>버튼과 같은 역할</a:t>
            </a:r>
          </a:p>
          <a:p>
            <a:endParaRPr lang="ko-KR" altLang="en-US" dirty="0"/>
          </a:p>
        </p:txBody>
      </p:sp>
      <p:cxnSp>
        <p:nvCxnSpPr>
          <p:cNvPr id="19" name="직선 화살표 연결선 18"/>
          <p:cNvCxnSpPr/>
          <p:nvPr/>
        </p:nvCxnSpPr>
        <p:spPr>
          <a:xfrm flipH="1">
            <a:off x="3480955" y="661534"/>
            <a:ext cx="2514600" cy="9490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995554" y="291914"/>
            <a:ext cx="5278581" cy="369332"/>
          </a:xfrm>
          <a:prstGeom prst="rect">
            <a:avLst/>
          </a:prstGeom>
          <a:noFill/>
        </p:spPr>
        <p:txBody>
          <a:bodyPr wrap="square" rtlCol="0">
            <a:spAutoFit/>
          </a:bodyPr>
          <a:lstStyle/>
          <a:p>
            <a:r>
              <a:rPr lang="ko-KR" altLang="en-US" dirty="0"/>
              <a:t>프로젝트 창 </a:t>
            </a:r>
            <a:r>
              <a:rPr lang="en-US" altLang="ko-KR" dirty="0"/>
              <a:t>(</a:t>
            </a:r>
            <a:r>
              <a:rPr lang="ko-KR" altLang="en-US" dirty="0"/>
              <a:t>코드 작성</a:t>
            </a:r>
            <a:r>
              <a:rPr lang="en-US" altLang="ko-KR" dirty="0"/>
              <a:t>)</a:t>
            </a:r>
            <a:endParaRPr lang="ko-KR" altLang="en-US" dirty="0"/>
          </a:p>
        </p:txBody>
      </p:sp>
      <p:sp>
        <p:nvSpPr>
          <p:cNvPr id="21" name="직사각형 20"/>
          <p:cNvSpPr/>
          <p:nvPr/>
        </p:nvSpPr>
        <p:spPr>
          <a:xfrm>
            <a:off x="4561609" y="180801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3875809" y="1416682"/>
            <a:ext cx="731519" cy="277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2192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2" name="직사각형 11"/>
          <p:cNvSpPr/>
          <p:nvPr/>
        </p:nvSpPr>
        <p:spPr>
          <a:xfrm>
            <a:off x="0" y="4457698"/>
            <a:ext cx="6265718" cy="2400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876425" y="3429000"/>
            <a:ext cx="933450" cy="10286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p:cNvSpPr/>
          <p:nvPr/>
        </p:nvSpPr>
        <p:spPr>
          <a:xfrm>
            <a:off x="581025" y="3324225"/>
            <a:ext cx="1295400"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4143375" y="5317092"/>
            <a:ext cx="1651414" cy="369332"/>
          </a:xfrm>
          <a:prstGeom prst="rect">
            <a:avLst/>
          </a:prstGeom>
          <a:noFill/>
        </p:spPr>
        <p:txBody>
          <a:bodyPr wrap="none" rtlCol="0">
            <a:spAutoFit/>
          </a:bodyPr>
          <a:lstStyle/>
          <a:p>
            <a:r>
              <a:rPr lang="ko-KR" altLang="en-US" dirty="0"/>
              <a:t>코드 실행화면</a:t>
            </a:r>
          </a:p>
        </p:txBody>
      </p:sp>
    </p:spTree>
    <p:extLst>
      <p:ext uri="{BB962C8B-B14F-4D97-AF65-F5344CB8AC3E}">
        <p14:creationId xmlns:p14="http://schemas.microsoft.com/office/powerpoint/2010/main" val="3763978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7" name="직사각형 6"/>
          <p:cNvSpPr/>
          <p:nvPr/>
        </p:nvSpPr>
        <p:spPr>
          <a:xfrm>
            <a:off x="6359236" y="1880755"/>
            <a:ext cx="5832764" cy="872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359236" y="2753591"/>
            <a:ext cx="5832764" cy="10494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1438275" y="2124075"/>
            <a:ext cx="4920961" cy="990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3114675" y="2209801"/>
            <a:ext cx="3162300" cy="949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65327" y="1840469"/>
            <a:ext cx="1420582" cy="369332"/>
          </a:xfrm>
          <a:prstGeom prst="rect">
            <a:avLst/>
          </a:prstGeom>
          <a:noFill/>
        </p:spPr>
        <p:txBody>
          <a:bodyPr wrap="none" rtlCol="0">
            <a:spAutoFit/>
          </a:bodyPr>
          <a:lstStyle/>
          <a:p>
            <a:r>
              <a:rPr lang="ko-KR" altLang="en-US"/>
              <a:t>데이터 내용</a:t>
            </a:r>
          </a:p>
        </p:txBody>
      </p:sp>
    </p:spTree>
    <p:extLst>
      <p:ext uri="{BB962C8B-B14F-4D97-AF65-F5344CB8AC3E}">
        <p14:creationId xmlns:p14="http://schemas.microsoft.com/office/powerpoint/2010/main" val="2084937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9" name="직사각형 8"/>
          <p:cNvSpPr/>
          <p:nvPr/>
        </p:nvSpPr>
        <p:spPr>
          <a:xfrm>
            <a:off x="6359236" y="5112327"/>
            <a:ext cx="5621482" cy="193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317672"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003597"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798251" y="3938154"/>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333500" y="3609975"/>
            <a:ext cx="6670097" cy="3281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6463145" y="4187535"/>
            <a:ext cx="123824" cy="9540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0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2. 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rotWithShape="1">
          <a:blip r:embed="rId2"/>
          <a:srcRect t="192"/>
          <a:stretch/>
        </p:blipFill>
        <p:spPr>
          <a:xfrm>
            <a:off x="186599" y="903953"/>
            <a:ext cx="4130877" cy="5817635"/>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4384736" y="1888343"/>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4384736" y="4121390"/>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4384736" y="5799381"/>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2" name="TextBox 1">
            <a:extLst>
              <a:ext uri="{FF2B5EF4-FFF2-40B4-BE49-F238E27FC236}">
                <a16:creationId xmlns:a16="http://schemas.microsoft.com/office/drawing/2014/main" id="{B57D1D50-C100-4846-B8D3-0AF4330013E4}"/>
              </a:ext>
            </a:extLst>
          </p:cNvPr>
          <p:cNvSpPr txBox="1"/>
          <p:nvPr/>
        </p:nvSpPr>
        <p:spPr>
          <a:xfrm>
            <a:off x="4317475" y="3412660"/>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8" name="직사각형 7"/>
          <p:cNvSpPr/>
          <p:nvPr/>
        </p:nvSpPr>
        <p:spPr>
          <a:xfrm>
            <a:off x="186599" y="903952"/>
            <a:ext cx="4130876" cy="2461651"/>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3446567"/>
            <a:ext cx="4130876" cy="1842514"/>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8" y="5370044"/>
            <a:ext cx="4130877" cy="1351543"/>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l="263" r="-1"/>
          <a:stretch/>
        </p:blipFill>
        <p:spPr>
          <a:xfrm>
            <a:off x="186599" y="857225"/>
            <a:ext cx="3361173" cy="5392023"/>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4" name="내용 개체 틀 4"/>
          <p:cNvSpPr txBox="1">
            <a:spLocks/>
          </p:cNvSpPr>
          <p:nvPr/>
        </p:nvSpPr>
        <p:spPr>
          <a:xfrm>
            <a:off x="4384736" y="3306802"/>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16" name="TextBox 15">
            <a:extLst>
              <a:ext uri="{FF2B5EF4-FFF2-40B4-BE49-F238E27FC236}">
                <a16:creationId xmlns:a16="http://schemas.microsoft.com/office/drawing/2014/main" id="{185F3932-CD6A-EE4C-BEA6-A1830EE377A8}"/>
              </a:ext>
            </a:extLst>
          </p:cNvPr>
          <p:cNvSpPr txBox="1"/>
          <p:nvPr/>
        </p:nvSpPr>
        <p:spPr>
          <a:xfrm>
            <a:off x="4317475" y="822990"/>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sp>
        <p:nvSpPr>
          <p:cNvPr id="17" name="직사각형 16"/>
          <p:cNvSpPr/>
          <p:nvPr/>
        </p:nvSpPr>
        <p:spPr>
          <a:xfrm>
            <a:off x="186599" y="866244"/>
            <a:ext cx="4130876" cy="5383004"/>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4264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738308" cy="4351338"/>
          </a:xfrm>
        </p:spPr>
        <p:txBody>
          <a:bodyPr>
            <a:normAutofit/>
          </a:bodyPr>
          <a:lstStyle/>
          <a:p>
            <a:pPr>
              <a:lnSpc>
                <a:spcPct val="130000"/>
              </a:lnSpc>
            </a:pPr>
            <a:r>
              <a:rPr lang="ko-KR" altLang="en-US" sz="1800" dirty="0"/>
              <a:t>실험 조건에 의해서 달라지는 효과를 분석하는 것이 </a:t>
            </a:r>
            <a:r>
              <a:rPr lang="en-US" altLang="ko-KR" sz="1800" dirty="0"/>
              <a:t>DEG </a:t>
            </a:r>
            <a:r>
              <a:rPr lang="ko-KR" altLang="en-US" sz="1800" dirty="0"/>
              <a:t>분석의 목적</a:t>
            </a:r>
            <a:r>
              <a:rPr lang="en-US" altLang="ko-KR" sz="1800" dirty="0"/>
              <a:t>.</a:t>
            </a:r>
          </a:p>
          <a:p>
            <a:pPr marL="0" indent="0">
              <a:lnSpc>
                <a:spcPct val="130000"/>
              </a:lnSpc>
              <a:buNone/>
            </a:pPr>
            <a:r>
              <a:rPr lang="en-US" altLang="ko-KR" sz="1800" dirty="0"/>
              <a:t>&gt; </a:t>
            </a:r>
            <a:r>
              <a:rPr lang="ko-KR" altLang="en-US" sz="1800" dirty="0"/>
              <a:t>실험 이외 다른 조건에 의한 효과는 제외시켜주기 위해 </a:t>
            </a:r>
            <a:r>
              <a:rPr lang="en-US" altLang="ko-KR" sz="1800" dirty="0"/>
              <a:t>outlier sample</a:t>
            </a:r>
            <a:r>
              <a:rPr lang="ko-KR" altLang="en-US" sz="1800" dirty="0"/>
              <a:t>을 제거하는 과정이 선행되어야 함</a:t>
            </a:r>
            <a:r>
              <a:rPr lang="en-US" altLang="ko-KR" sz="1800" dirty="0"/>
              <a:t>.</a:t>
            </a:r>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365606"/>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354377"/>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861595"/>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843931"/>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800" dirty="0"/>
              <a:t>: </a:t>
            </a:r>
            <a:r>
              <a:rPr lang="ko-KR" altLang="en-US" sz="1800" dirty="0"/>
              <a:t>그룹 간 차이를 보이는 유전자를 선별하기 위해 진행하는 분석</a:t>
            </a:r>
            <a:endParaRPr lang="en-US" altLang="ko-KR" sz="1800" dirty="0"/>
          </a:p>
          <a:p>
            <a:pPr marL="0" indent="0">
              <a:lnSpc>
                <a:spcPct val="130000"/>
              </a:lnSpc>
              <a:buNone/>
            </a:pPr>
            <a:r>
              <a:rPr lang="en-US" altLang="ko-KR" sz="1800" dirty="0"/>
              <a:t>-</a:t>
            </a:r>
            <a:r>
              <a:rPr lang="ko-KR" altLang="en-US" sz="1800" dirty="0"/>
              <a:t> 그룹 간 유전자 </a:t>
            </a:r>
            <a:r>
              <a:rPr lang="ko-KR" altLang="en-US" sz="1800" dirty="0" err="1"/>
              <a:t>발현량</a:t>
            </a:r>
            <a:r>
              <a:rPr lang="ko-KR" altLang="en-US" sz="1800" dirty="0"/>
              <a:t> 차이가 나지 않는다는 </a:t>
            </a:r>
            <a:r>
              <a:rPr lang="ko-KR" altLang="en-US" sz="1800" dirty="0" err="1"/>
              <a:t>귀무가설</a:t>
            </a:r>
            <a:r>
              <a:rPr lang="ko-KR" altLang="en-US" sz="1800" dirty="0"/>
              <a:t> 하에 진행 </a:t>
            </a:r>
            <a:r>
              <a:rPr lang="en-US" altLang="ko-KR" sz="1800" dirty="0">
                <a:sym typeface="Wingdings" panose="05000000000000000000" pitchFamily="2" charset="2"/>
              </a:rPr>
              <a:t> </a:t>
            </a:r>
            <a:r>
              <a:rPr lang="ko-KR" altLang="en-US" sz="1800" dirty="0">
                <a:sym typeface="Wingdings" panose="05000000000000000000" pitchFamily="2" charset="2"/>
              </a:rPr>
              <a:t>이를 기각하는 유전자를 찾는 과정</a:t>
            </a:r>
            <a:r>
              <a:rPr lang="en-US" altLang="ko-KR" sz="1800" dirty="0">
                <a:sym typeface="Wingdings" panose="05000000000000000000" pitchFamily="2" charset="2"/>
              </a:rPr>
              <a:t>.</a:t>
            </a:r>
            <a:endParaRPr lang="en-US" altLang="ko-KR" sz="1800" dirty="0"/>
          </a:p>
          <a:p>
            <a:pPr marL="0" indent="0">
              <a:lnSpc>
                <a:spcPct val="130000"/>
              </a:lnSpc>
              <a:buNone/>
            </a:pPr>
            <a:r>
              <a:rPr lang="en-US" altLang="ko-KR" sz="1800" dirty="0"/>
              <a:t>-</a:t>
            </a:r>
            <a:r>
              <a:rPr lang="ko-KR" altLang="en-US" sz="1800" dirty="0"/>
              <a:t> 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000" dirty="0"/>
          </a:p>
          <a:p>
            <a:pPr marL="0" indent="0">
              <a:lnSpc>
                <a:spcPct val="130000"/>
              </a:lnSpc>
              <a:buNone/>
            </a:pPr>
            <a:endParaRPr lang="en-US" altLang="ko-KR" sz="1800" dirty="0"/>
          </a:p>
        </p:txBody>
      </p:sp>
      <p:grpSp>
        <p:nvGrpSpPr>
          <p:cNvPr id="5" name="그룹 4"/>
          <p:cNvGrpSpPr/>
          <p:nvPr/>
        </p:nvGrpSpPr>
        <p:grpSpPr>
          <a:xfrm>
            <a:off x="1812267" y="5554392"/>
            <a:ext cx="8477818" cy="934040"/>
            <a:chOff x="2168995" y="6007814"/>
            <a:chExt cx="8477818" cy="93404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7073731" cy="932435"/>
                </a:xfrm>
                <a:prstGeom prst="rect">
                  <a:avLst/>
                </a:prstGeom>
                <a:noFill/>
              </p:spPr>
              <p:txBody>
                <a:bodyPr wrap="none" rtlCol="0">
                  <a:spAutoFit/>
                </a:bodyPr>
                <a:lstStyle/>
                <a:p>
                  <a:r>
                    <a:rPr lang="ko-KR" altLang="en-US" sz="1600" dirty="0"/>
                    <a:t>두 경우 모두</a:t>
                  </a:r>
                  <a:r>
                    <a:rPr lang="en-US" altLang="ko-KR" sz="1600" dirty="0"/>
                    <a:t>, adjusted p value (</a:t>
                  </a:r>
                  <a:r>
                    <a:rPr lang="en-US" altLang="ko-KR" sz="1600" dirty="0" err="1"/>
                    <a:t>padj</a:t>
                  </a:r>
                  <a:r>
                    <a:rPr lang="en-US" altLang="ko-KR" sz="1600" dirty="0"/>
                    <a:t>) </a:t>
                  </a:r>
                  <a:r>
                    <a:rPr lang="ko-KR" altLang="en-US" sz="1600" dirty="0"/>
                    <a:t>가 </a:t>
                  </a:r>
                  <a:r>
                    <a:rPr lang="en-US" altLang="ko-KR" sz="1600" dirty="0"/>
                    <a:t>0.01 </a:t>
                  </a:r>
                  <a:r>
                    <a:rPr lang="ko-KR" altLang="en-US" sz="1600" dirty="0"/>
                    <a:t>이하로 차이가 유의미하지만</a:t>
                  </a:r>
                  <a:r>
                    <a:rPr lang="en-US" altLang="ko-KR" sz="1600" dirty="0"/>
                    <a:t>,</a:t>
                  </a:r>
                </a:p>
                <a:p>
                  <a:r>
                    <a:rPr lang="en-US" altLang="ko-KR" sz="1600" dirty="0">
                      <a:solidFill>
                        <a:srgbClr val="FF0000"/>
                      </a:solidFill>
                    </a:rPr>
                    <a:t>Cdc45</a:t>
                  </a:r>
                  <a:r>
                    <a:rPr lang="ko-KR" altLang="en-US" sz="1600" dirty="0">
                      <a:solidFill>
                        <a:schemeClr val="tx1"/>
                      </a:solidFill>
                    </a:rPr>
                    <a:t>의 </a:t>
                  </a:r>
                  <a:r>
                    <a:rPr lang="ko-KR" altLang="en-US" sz="1600" dirty="0" err="1">
                      <a:solidFill>
                        <a:schemeClr val="tx1"/>
                      </a:solidFill>
                    </a:rPr>
                    <a:t>발현량이</a:t>
                  </a:r>
                  <a:r>
                    <a:rPr lang="ko-KR" altLang="en-US" sz="1600" dirty="0">
                      <a:solidFill>
                        <a:schemeClr val="tx1"/>
                      </a:solidFill>
                    </a:rPr>
                    <a:t> 비교군 대비 </a:t>
                  </a:r>
                  <a:r>
                    <a:rPr lang="ko-KR" altLang="en-US" sz="1600" dirty="0" err="1">
                      <a:solidFill>
                        <a:schemeClr val="tx1"/>
                      </a:solidFill>
                    </a:rPr>
                    <a:t>대조군에서</a:t>
                  </a:r>
                  <a:r>
                    <a:rPr lang="ko-KR" altLang="en-US" sz="1600" dirty="0">
                      <a:solidFill>
                        <a:schemeClr val="tx1"/>
                      </a:solidFill>
                    </a:rPr>
                    <a:t> </a:t>
                  </a:r>
                  <a14:m>
                    <m:oMath xmlns:m="http://schemas.openxmlformats.org/officeDocument/2006/math">
                      <m:f>
                        <m:fPr>
                          <m:ctrlPr>
                            <a:rPr lang="en-US" altLang="ko-KR" sz="1600" i="1">
                              <a:solidFill>
                                <a:schemeClr val="tx1"/>
                              </a:solidFill>
                              <a:latin typeface="Cambria Math" panose="02040503050406030204" pitchFamily="18" charset="0"/>
                            </a:rPr>
                          </m:ctrlPr>
                        </m:fPr>
                        <m:num>
                          <m:r>
                            <a:rPr lang="en-US" altLang="ko-KR" sz="1600" i="1">
                              <a:solidFill>
                                <a:schemeClr val="tx1"/>
                              </a:solidFill>
                              <a:latin typeface="Cambria Math" panose="02040503050406030204" pitchFamily="18" charset="0"/>
                            </a:rPr>
                            <m:t>1</m:t>
                          </m:r>
                        </m:num>
                        <m:den>
                          <m:r>
                            <a:rPr lang="en-US" altLang="ko-KR" sz="1600" i="1">
                              <a:solidFill>
                                <a:schemeClr val="tx1"/>
                              </a:solidFill>
                              <a:latin typeface="Cambria Math" panose="02040503050406030204" pitchFamily="18" charset="0"/>
                            </a:rPr>
                            <m:t>2</m:t>
                          </m:r>
                        </m:den>
                      </m:f>
                    </m:oMath>
                  </a14:m>
                  <a:r>
                    <a:rPr lang="ko-KR" altLang="en-US" sz="1600" dirty="0">
                      <a:solidFill>
                        <a:schemeClr val="tx1"/>
                      </a:solidFill>
                    </a:rPr>
                    <a:t>배 이하로 감소하였고</a:t>
                  </a:r>
                  <a:r>
                    <a:rPr lang="en-US" altLang="ko-KR" sz="1600" dirty="0">
                      <a:solidFill>
                        <a:schemeClr val="tx1"/>
                      </a:solidFill>
                    </a:rPr>
                    <a:t>, </a:t>
                  </a:r>
                </a:p>
                <a:p>
                  <a:r>
                    <a:rPr lang="en-US" altLang="ko-KR" sz="1600" dirty="0">
                      <a:solidFill>
                        <a:schemeClr val="accent5"/>
                      </a:solidFill>
                    </a:rPr>
                    <a:t>Serpinf1</a:t>
                  </a:r>
                  <a:r>
                    <a:rPr lang="ko-KR" altLang="en-US" sz="1600" dirty="0">
                      <a:solidFill>
                        <a:schemeClr val="tx1"/>
                      </a:solidFill>
                    </a:rPr>
                    <a:t>의 </a:t>
                  </a:r>
                  <a:r>
                    <a:rPr lang="ko-KR" altLang="en-US" sz="1600" dirty="0" err="1">
                      <a:solidFill>
                        <a:schemeClr val="tx1"/>
                      </a:solidFill>
                    </a:rPr>
                    <a:t>발현량은</a:t>
                  </a:r>
                  <a:r>
                    <a:rPr lang="ko-KR" altLang="en-US" sz="1600" dirty="0">
                      <a:solidFill>
                        <a:schemeClr val="tx1"/>
                      </a:solidFill>
                    </a:rPr>
                    <a:t> 비교군 대비 </a:t>
                  </a:r>
                  <a:r>
                    <a:rPr lang="ko-KR" altLang="en-US" sz="1600" dirty="0" err="1">
                      <a:solidFill>
                        <a:schemeClr val="tx1"/>
                      </a:solidFill>
                    </a:rPr>
                    <a:t>대조군에서</a:t>
                  </a:r>
                  <a:r>
                    <a:rPr lang="ko-KR" altLang="en-US" sz="1600" dirty="0">
                      <a:solidFill>
                        <a:schemeClr val="tx1"/>
                      </a:solidFill>
                    </a:rPr>
                    <a:t> </a:t>
                  </a:r>
                  <a:r>
                    <a:rPr lang="en-US" altLang="ko-KR" sz="1600" dirty="0">
                      <a:solidFill>
                        <a:schemeClr val="tx1"/>
                      </a:solidFill>
                    </a:rPr>
                    <a:t>2</a:t>
                  </a:r>
                  <a:r>
                    <a:rPr lang="ko-KR" altLang="en-US" sz="1600" dirty="0">
                      <a:solidFill>
                        <a:schemeClr val="tx1"/>
                      </a:solidFill>
                    </a:rPr>
                    <a:t>배 이상 증가하였다</a:t>
                  </a:r>
                  <a:r>
                    <a:rPr lang="en-US" altLang="ko-KR" sz="1600" dirty="0">
                      <a:solidFill>
                        <a:schemeClr val="tx1"/>
                      </a:solidFill>
                    </a:rPr>
                    <a:t>.</a:t>
                  </a:r>
                </a:p>
              </p:txBody>
            </p:sp>
          </mc:Choice>
          <mc:Fallback xmlns="">
            <p:sp>
              <p:nvSpPr>
                <p:cNvPr id="3" name="TextBox 2">
                  <a:extLst>
                    <a:ext uri="{FF2B5EF4-FFF2-40B4-BE49-F238E27FC236}">
                      <a16:creationId xmlns:a16="http://schemas.microsoft.com/office/drawing/2014/main" xmlns:a14="http://schemas.microsoft.com/office/drawing/2010/main" xmlns="" id="{1BDDA2C1-03DA-41F1-A879-7E20D290242E}"/>
                    </a:ext>
                  </a:extLst>
                </p:cNvPr>
                <p:cNvSpPr txBox="1">
                  <a:spLocks noRot="1" noChangeAspect="1" noMove="1" noResize="1" noEditPoints="1" noAdjustHandles="1" noChangeArrowheads="1" noChangeShapeType="1" noTextEdit="1"/>
                </p:cNvSpPr>
                <p:nvPr/>
              </p:nvSpPr>
              <p:spPr>
                <a:xfrm>
                  <a:off x="3573082" y="6009419"/>
                  <a:ext cx="7073731" cy="932435"/>
                </a:xfrm>
                <a:prstGeom prst="rect">
                  <a:avLst/>
                </a:prstGeom>
                <a:blipFill rotWithShape="0">
                  <a:blip r:embed="rId3"/>
                  <a:stretch>
                    <a:fillRect l="-517" t="-1961" b="-719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grpSp>
        <p:nvGrpSpPr>
          <p:cNvPr id="8" name="그룹 7"/>
          <p:cNvGrpSpPr/>
          <p:nvPr/>
        </p:nvGrpSpPr>
        <p:grpSpPr>
          <a:xfrm>
            <a:off x="186599" y="3705021"/>
            <a:ext cx="11729154" cy="1684369"/>
            <a:chOff x="186599" y="3576030"/>
            <a:chExt cx="11729154" cy="1684369"/>
          </a:xfrm>
        </p:grpSpPr>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4"/>
            <a:srcRect b="43379"/>
            <a:stretch/>
          </p:blipFill>
          <p:spPr>
            <a:xfrm>
              <a:off x="186599" y="3576030"/>
              <a:ext cx="11729154" cy="1684369"/>
            </a:xfrm>
            <a:prstGeom prst="rect">
              <a:avLst/>
            </a:prstGeom>
          </p:spPr>
        </p:pic>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4EAE6DD-6600-4783-BA14-E6F3368EF3C5}"/>
              </a:ext>
            </a:extLst>
          </p:cNvPr>
          <p:cNvSpPr txBox="1"/>
          <p:nvPr/>
        </p:nvSpPr>
        <p:spPr>
          <a:xfrm>
            <a:off x="129017" y="3302928"/>
            <a:ext cx="2380918" cy="412421"/>
          </a:xfrm>
          <a:prstGeom prst="rect">
            <a:avLst/>
          </a:prstGeom>
          <a:noFill/>
        </p:spPr>
        <p:txBody>
          <a:bodyPr wrap="square" rtlCol="0">
            <a:spAutoFit/>
          </a:bodyPr>
          <a:lstStyle/>
          <a:p>
            <a:pPr>
              <a:lnSpc>
                <a:spcPct val="130000"/>
              </a:lnSpc>
            </a:pPr>
            <a:r>
              <a:rPr lang="en-US" altLang="ko-KR" sz="1600" b="1" dirty="0"/>
              <a:t>&lt;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
        <p:nvSpPr>
          <p:cNvPr id="16" name="직사각형 15"/>
          <p:cNvSpPr/>
          <p:nvPr/>
        </p:nvSpPr>
        <p:spPr>
          <a:xfrm>
            <a:off x="186599" y="4317474"/>
            <a:ext cx="11729154" cy="2356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86599" y="4764824"/>
            <a:ext cx="11729154" cy="23567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6145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sym typeface="Wingdings" panose="05000000000000000000" pitchFamily="2" charset="2"/>
              </a:rPr>
              <a:t>특정 유전자의 그룹 간 </a:t>
            </a:r>
            <a:r>
              <a:rPr lang="ko-KR" altLang="en-US" sz="1800" dirty="0" err="1">
                <a:sym typeface="Wingdings" panose="05000000000000000000" pitchFamily="2" charset="2"/>
              </a:rPr>
              <a:t>발현량</a:t>
            </a:r>
            <a:r>
              <a:rPr lang="ko-KR" altLang="en-US" sz="1800" dirty="0">
                <a:sym typeface="Wingdings" panose="05000000000000000000" pitchFamily="2" charset="2"/>
              </a:rPr>
              <a:t> 차이가 나지 않는다는 </a:t>
            </a:r>
            <a:r>
              <a:rPr lang="ko-KR" altLang="en-US" sz="1800" dirty="0" err="1">
                <a:sym typeface="Wingdings" panose="05000000000000000000" pitchFamily="2" charset="2"/>
              </a:rPr>
              <a:t>귀무가설이</a:t>
            </a:r>
            <a:r>
              <a:rPr lang="ko-KR" altLang="en-US" sz="1800" dirty="0">
                <a:sym typeface="Wingdings" panose="05000000000000000000" pitchFamily="2" charset="2"/>
              </a:rPr>
              <a:t> 맞을 확률</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즉</a:t>
            </a: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a:t>
            </a:r>
            <a:r>
              <a:rPr lang="en-US" altLang="ko-KR" sz="1800" b="1" dirty="0">
                <a:sym typeface="Wingdings" panose="05000000000000000000" pitchFamily="2" charset="2"/>
              </a:rPr>
              <a:t>100</a:t>
            </a:r>
            <a:r>
              <a:rPr lang="ko-KR" altLang="en-US" sz="1800" b="1" dirty="0">
                <a:sym typeface="Wingdings" panose="05000000000000000000" pitchFamily="2" charset="2"/>
              </a:rPr>
              <a:t>번 중에 </a:t>
            </a:r>
            <a:r>
              <a:rPr lang="en-US" altLang="ko-KR" sz="1800" b="1" dirty="0">
                <a:sym typeface="Wingdings" panose="05000000000000000000" pitchFamily="2" charset="2"/>
              </a:rPr>
              <a:t>5</a:t>
            </a:r>
            <a:r>
              <a:rPr lang="ko-KR" altLang="en-US" sz="1800" b="1" dirty="0">
                <a:sym typeface="Wingdings" panose="05000000000000000000" pitchFamily="2" charset="2"/>
              </a:rPr>
              <a:t>번 이하만 </a:t>
            </a:r>
            <a:r>
              <a:rPr lang="ko-KR" altLang="en-US" sz="1800" dirty="0">
                <a:sym typeface="Wingdings" panose="05000000000000000000" pitchFamily="2" charset="2"/>
              </a:rPr>
              <a:t>그 유전자가 실제로 차이가 나지 않을 수도 있다는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sym typeface="Wingdings" panose="05000000000000000000" pitchFamily="2" charset="2"/>
              </a:rPr>
              <a:t>실제로 한 유전자의 </a:t>
            </a:r>
            <a:r>
              <a:rPr lang="ko-KR" altLang="en-US" sz="1800" dirty="0" err="1">
                <a:sym typeface="Wingdings" panose="05000000000000000000" pitchFamily="2" charset="2"/>
              </a:rPr>
              <a:t>발현량</a:t>
            </a:r>
            <a:r>
              <a:rPr lang="ko-KR" altLang="en-US" sz="1800" dirty="0">
                <a:sym typeface="Wingdings" panose="05000000000000000000" pitchFamily="2" charset="2"/>
              </a:rPr>
              <a:t> 차이가 나지 않지만 유의미한 차이가 난다고 잘못 결과를 낼 확률 </a:t>
            </a:r>
            <a:r>
              <a:rPr lang="en-US" altLang="ko-KR" sz="1800" dirty="0">
                <a:sym typeface="Wingdings" panose="05000000000000000000" pitchFamily="2" charset="2"/>
              </a:rPr>
              <a:t>= 0.05</a:t>
            </a:r>
          </a:p>
          <a:p>
            <a:pPr>
              <a:lnSpc>
                <a:spcPct val="130000"/>
              </a:lnSpc>
              <a:buFont typeface="Wingdings" panose="05000000000000000000" pitchFamily="2" charset="2"/>
              <a:buChar char="à"/>
            </a:pPr>
            <a:r>
              <a:rPr lang="ko-KR" altLang="en-US" sz="1800" dirty="0">
                <a:sym typeface="Wingdings" panose="05000000000000000000" pitchFamily="2" charset="2"/>
              </a:rPr>
              <a:t> 유전자마다 결과를 내기 때문에 오류를 범할 확률이 매우 커지는 다중 검정 비교의 문제가 발생</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이를 보정하기 위한 방법으로 이 실습에서는 </a:t>
            </a:r>
            <a:r>
              <a:rPr lang="en-US" altLang="ko-KR" sz="1800" dirty="0" err="1"/>
              <a:t>Benjamini</a:t>
            </a:r>
            <a:r>
              <a:rPr lang="en-US" altLang="ko-KR" sz="1800" dirty="0"/>
              <a:t>-Hochberg </a:t>
            </a:r>
            <a:r>
              <a:rPr lang="ko-KR" altLang="en-US" sz="1800" dirty="0"/>
              <a:t>방법을 사용</a:t>
            </a:r>
            <a:endParaRPr lang="en-US" altLang="ko-KR" sz="1800" dirty="0"/>
          </a:p>
        </p:txBody>
      </p:sp>
    </p:spTree>
    <p:extLst>
      <p:ext uri="{BB962C8B-B14F-4D97-AF65-F5344CB8AC3E}">
        <p14:creationId xmlns:p14="http://schemas.microsoft.com/office/powerpoint/2010/main" val="2863553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15" name="TextBox 14"/>
          <p:cNvSpPr txBox="1"/>
          <p:nvPr/>
        </p:nvSpPr>
        <p:spPr>
          <a:xfrm>
            <a:off x="7290452" y="1943194"/>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16" name="TextBox 15"/>
          <p:cNvSpPr txBox="1"/>
          <p:nvPr/>
        </p:nvSpPr>
        <p:spPr>
          <a:xfrm>
            <a:off x="7280994" y="3159276"/>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286310" y="4615338"/>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8" name="TextBox 17">
            <a:extLst>
              <a:ext uri="{FF2B5EF4-FFF2-40B4-BE49-F238E27FC236}">
                <a16:creationId xmlns:a16="http://schemas.microsoft.com/office/drawing/2014/main" id="{44810605-476E-44E7-B91D-FD2C1D17C0AB}"/>
              </a:ext>
            </a:extLst>
          </p:cNvPr>
          <p:cNvSpPr txBox="1"/>
          <p:nvPr/>
        </p:nvSpPr>
        <p:spPr>
          <a:xfrm>
            <a:off x="23217" y="4910796"/>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19" name="TextBox 18">
            <a:extLst>
              <a:ext uri="{FF2B5EF4-FFF2-40B4-BE49-F238E27FC236}">
                <a16:creationId xmlns:a16="http://schemas.microsoft.com/office/drawing/2014/main" id="{F1C8DEA7-C173-4B9F-9C99-AAF914F713A9}"/>
              </a:ext>
            </a:extLst>
          </p:cNvPr>
          <p:cNvSpPr txBox="1"/>
          <p:nvPr/>
        </p:nvSpPr>
        <p:spPr>
          <a:xfrm>
            <a:off x="6849732" y="4910796"/>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20" name="그림 19"/>
          <p:cNvPicPr>
            <a:picLocks noChangeAspect="1"/>
          </p:cNvPicPr>
          <p:nvPr/>
        </p:nvPicPr>
        <p:blipFill rotWithShape="1">
          <a:blip r:embed="rId3"/>
          <a:srcRect t="32354" b="405"/>
          <a:stretch/>
        </p:blipFill>
        <p:spPr>
          <a:xfrm>
            <a:off x="340943" y="1704334"/>
            <a:ext cx="5103456" cy="2810674"/>
          </a:xfrm>
          <a:prstGeom prst="rect">
            <a:avLst/>
          </a:prstGeom>
        </p:spPr>
      </p:pic>
      <p:pic>
        <p:nvPicPr>
          <p:cNvPr id="21" name="그림 20"/>
          <p:cNvPicPr>
            <a:picLocks noChangeAspect="1"/>
          </p:cNvPicPr>
          <p:nvPr/>
        </p:nvPicPr>
        <p:blipFill>
          <a:blip r:embed="rId4"/>
          <a:stretch>
            <a:fillRect/>
          </a:stretch>
        </p:blipFill>
        <p:spPr>
          <a:xfrm>
            <a:off x="-3800" y="5377789"/>
            <a:ext cx="6666329" cy="1345933"/>
          </a:xfrm>
          <a:prstGeom prst="rect">
            <a:avLst/>
          </a:prstGeom>
        </p:spPr>
      </p:pic>
      <p:pic>
        <p:nvPicPr>
          <p:cNvPr id="24" name="그림 23"/>
          <p:cNvPicPr>
            <a:picLocks noChangeAspect="1"/>
          </p:cNvPicPr>
          <p:nvPr/>
        </p:nvPicPr>
        <p:blipFill>
          <a:blip r:embed="rId5"/>
          <a:stretch>
            <a:fillRect/>
          </a:stretch>
        </p:blipFill>
        <p:spPr>
          <a:xfrm>
            <a:off x="6885847" y="5377789"/>
            <a:ext cx="5218376" cy="817415"/>
          </a:xfrm>
          <a:prstGeom prst="rect">
            <a:avLst/>
          </a:prstGeom>
        </p:spPr>
      </p:pic>
      <p:sp>
        <p:nvSpPr>
          <p:cNvPr id="26" name="오른쪽 중괄호 25"/>
          <p:cNvSpPr/>
          <p:nvPr/>
        </p:nvSpPr>
        <p:spPr>
          <a:xfrm>
            <a:off x="5921485" y="1709966"/>
            <a:ext cx="1225685" cy="90260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오른쪽 중괄호 26"/>
          <p:cNvSpPr/>
          <p:nvPr/>
        </p:nvSpPr>
        <p:spPr>
          <a:xfrm>
            <a:off x="5922917" y="2739465"/>
            <a:ext cx="1225198" cy="121671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오른쪽 중괄호 27"/>
          <p:cNvSpPr/>
          <p:nvPr/>
        </p:nvSpPr>
        <p:spPr>
          <a:xfrm>
            <a:off x="5926485" y="4087290"/>
            <a:ext cx="1225198" cy="427627"/>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290452" y="4085037"/>
            <a:ext cx="1107996" cy="412421"/>
          </a:xfrm>
          <a:prstGeom prst="rect">
            <a:avLst/>
          </a:prstGeom>
          <a:noFill/>
        </p:spPr>
        <p:txBody>
          <a:bodyPr wrap="none" rtlCol="0">
            <a:spAutoFit/>
          </a:bodyPr>
          <a:lstStyle/>
          <a:p>
            <a:pPr>
              <a:lnSpc>
                <a:spcPct val="130000"/>
              </a:lnSpc>
            </a:pPr>
            <a:r>
              <a:rPr lang="en-US" altLang="ko-KR" sz="1600" dirty="0"/>
              <a:t>View data</a:t>
            </a:r>
          </a:p>
        </p:txBody>
      </p:sp>
      <p:cxnSp>
        <p:nvCxnSpPr>
          <p:cNvPr id="5" name="직선 연결선[R] 4">
            <a:extLst>
              <a:ext uri="{FF2B5EF4-FFF2-40B4-BE49-F238E27FC236}">
                <a16:creationId xmlns:a16="http://schemas.microsoft.com/office/drawing/2014/main" id="{40488A22-5E87-7B4A-A2BC-16B87B58B12A}"/>
              </a:ext>
            </a:extLst>
          </p:cNvPr>
          <p:cNvCxnSpPr/>
          <p:nvPr/>
        </p:nvCxnSpPr>
        <p:spPr>
          <a:xfrm>
            <a:off x="6791273" y="4683918"/>
            <a:ext cx="0" cy="211455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7972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4" y="2987197"/>
            <a:ext cx="999165"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22" name="그림 21">
            <a:extLst>
              <a:ext uri="{FF2B5EF4-FFF2-40B4-BE49-F238E27FC236}">
                <a16:creationId xmlns:a16="http://schemas.microsoft.com/office/drawing/2014/main" id="{DC65D590-0EEB-47BC-A6CF-039B3E6856AF}"/>
              </a:ext>
            </a:extLst>
          </p:cNvPr>
          <p:cNvPicPr>
            <a:picLocks noChangeAspect="1"/>
          </p:cNvPicPr>
          <p:nvPr/>
        </p:nvPicPr>
        <p:blipFill>
          <a:blip r:embed="rId3"/>
          <a:stretch>
            <a:fillRect/>
          </a:stretch>
        </p:blipFill>
        <p:spPr>
          <a:xfrm>
            <a:off x="410535" y="1851825"/>
            <a:ext cx="6655981" cy="932129"/>
          </a:xfrm>
          <a:prstGeom prst="rect">
            <a:avLst/>
          </a:prstGeom>
        </p:spPr>
      </p:pic>
      <p:pic>
        <p:nvPicPr>
          <p:cNvPr id="23" name="그림 22">
            <a:extLst>
              <a:ext uri="{FF2B5EF4-FFF2-40B4-BE49-F238E27FC236}">
                <a16:creationId xmlns:a16="http://schemas.microsoft.com/office/drawing/2014/main" id="{4523CA19-8235-4BA5-8383-EC73BCE425D0}"/>
              </a:ext>
            </a:extLst>
          </p:cNvPr>
          <p:cNvPicPr>
            <a:picLocks noChangeAspect="1"/>
          </p:cNvPicPr>
          <p:nvPr/>
        </p:nvPicPr>
        <p:blipFill>
          <a:blip r:embed="rId4"/>
          <a:stretch>
            <a:fillRect/>
          </a:stretch>
        </p:blipFill>
        <p:spPr>
          <a:xfrm>
            <a:off x="137940" y="3429000"/>
            <a:ext cx="9659039" cy="3076650"/>
          </a:xfrm>
          <a:prstGeom prst="rect">
            <a:avLst/>
          </a:prstGeom>
        </p:spPr>
      </p:pic>
      <p:pic>
        <p:nvPicPr>
          <p:cNvPr id="7" name="그림 6">
            <a:extLst>
              <a:ext uri="{FF2B5EF4-FFF2-40B4-BE49-F238E27FC236}">
                <a16:creationId xmlns:a16="http://schemas.microsoft.com/office/drawing/2014/main" id="{DF7FF0E9-E21C-4F91-829E-A758B6B4AF2F}"/>
              </a:ext>
            </a:extLst>
          </p:cNvPr>
          <p:cNvPicPr>
            <a:picLocks noChangeAspect="1"/>
          </p:cNvPicPr>
          <p:nvPr/>
        </p:nvPicPr>
        <p:blipFill>
          <a:blip r:embed="rId5"/>
          <a:stretch>
            <a:fillRect/>
          </a:stretch>
        </p:blipFill>
        <p:spPr>
          <a:xfrm>
            <a:off x="10220325" y="0"/>
            <a:ext cx="1971675" cy="6858000"/>
          </a:xfrm>
          <a:prstGeom prst="rect">
            <a:avLst/>
          </a:prstGeom>
        </p:spPr>
      </p:pic>
      <p:sp>
        <p:nvSpPr>
          <p:cNvPr id="25" name="직사각형 24">
            <a:extLst>
              <a:ext uri="{FF2B5EF4-FFF2-40B4-BE49-F238E27FC236}">
                <a16:creationId xmlns:a16="http://schemas.microsoft.com/office/drawing/2014/main" id="{ED9E7664-B96D-4843-9D0B-9FBBE042635F}"/>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009914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7078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9F69F53E-9DD2-4536-879A-B1FF4745B2E4}"/>
              </a:ext>
            </a:extLst>
          </p:cNvPr>
          <p:cNvPicPr>
            <a:picLocks noChangeAspect="1"/>
          </p:cNvPicPr>
          <p:nvPr/>
        </p:nvPicPr>
        <p:blipFill>
          <a:blip r:embed="rId3"/>
          <a:stretch>
            <a:fillRect/>
          </a:stretch>
        </p:blipFill>
        <p:spPr>
          <a:xfrm>
            <a:off x="410535" y="1780179"/>
            <a:ext cx="5190165" cy="971019"/>
          </a:xfrm>
          <a:prstGeom prst="rect">
            <a:avLst/>
          </a:prstGeom>
        </p:spPr>
      </p:pic>
      <p:pic>
        <p:nvPicPr>
          <p:cNvPr id="5" name="그림 4">
            <a:extLst>
              <a:ext uri="{FF2B5EF4-FFF2-40B4-BE49-F238E27FC236}">
                <a16:creationId xmlns:a16="http://schemas.microsoft.com/office/drawing/2014/main" id="{8BCAAA0A-AD36-411F-A049-F2092D70C81B}"/>
              </a:ext>
            </a:extLst>
          </p:cNvPr>
          <p:cNvPicPr>
            <a:picLocks noChangeAspect="1"/>
          </p:cNvPicPr>
          <p:nvPr/>
        </p:nvPicPr>
        <p:blipFill>
          <a:blip r:embed="rId4"/>
          <a:stretch>
            <a:fillRect/>
          </a:stretch>
        </p:blipFill>
        <p:spPr>
          <a:xfrm>
            <a:off x="410535" y="3041664"/>
            <a:ext cx="9303261" cy="3723838"/>
          </a:xfrm>
          <a:prstGeom prst="rect">
            <a:avLst/>
          </a:prstGeom>
        </p:spPr>
      </p:pic>
      <p:pic>
        <p:nvPicPr>
          <p:cNvPr id="12" name="그림 11">
            <a:extLst>
              <a:ext uri="{FF2B5EF4-FFF2-40B4-BE49-F238E27FC236}">
                <a16:creationId xmlns:a16="http://schemas.microsoft.com/office/drawing/2014/main" id="{69BDA227-8B9F-43A6-996D-E29FA9C71F57}"/>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D6CB3D1F-6F8F-42A0-8A91-DDC7972CD46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33857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757071"/>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9" name="그림 8">
            <a:extLst>
              <a:ext uri="{FF2B5EF4-FFF2-40B4-BE49-F238E27FC236}">
                <a16:creationId xmlns:a16="http://schemas.microsoft.com/office/drawing/2014/main" id="{E6338F69-71E7-4C76-80AD-56810C4B6597}"/>
              </a:ext>
            </a:extLst>
          </p:cNvPr>
          <p:cNvPicPr>
            <a:picLocks noChangeAspect="1"/>
          </p:cNvPicPr>
          <p:nvPr/>
        </p:nvPicPr>
        <p:blipFill>
          <a:blip r:embed="rId3"/>
          <a:stretch>
            <a:fillRect/>
          </a:stretch>
        </p:blipFill>
        <p:spPr>
          <a:xfrm>
            <a:off x="410536" y="1695686"/>
            <a:ext cx="6304590" cy="1137387"/>
          </a:xfrm>
          <a:prstGeom prst="rect">
            <a:avLst/>
          </a:prstGeom>
        </p:spPr>
      </p:pic>
      <p:pic>
        <p:nvPicPr>
          <p:cNvPr id="10" name="그림 9">
            <a:extLst>
              <a:ext uri="{FF2B5EF4-FFF2-40B4-BE49-F238E27FC236}">
                <a16:creationId xmlns:a16="http://schemas.microsoft.com/office/drawing/2014/main" id="{B42CDACA-8752-4B5B-9E26-DEF821DA1BF4}"/>
              </a:ext>
            </a:extLst>
          </p:cNvPr>
          <p:cNvPicPr>
            <a:picLocks noChangeAspect="1"/>
          </p:cNvPicPr>
          <p:nvPr/>
        </p:nvPicPr>
        <p:blipFill>
          <a:blip r:embed="rId4"/>
          <a:stretch>
            <a:fillRect/>
          </a:stretch>
        </p:blipFill>
        <p:spPr>
          <a:xfrm>
            <a:off x="614080" y="3328706"/>
            <a:ext cx="4048690" cy="2029108"/>
          </a:xfrm>
          <a:prstGeom prst="rect">
            <a:avLst/>
          </a:prstGeom>
        </p:spPr>
      </p:pic>
      <p:pic>
        <p:nvPicPr>
          <p:cNvPr id="12" name="그림 11">
            <a:extLst>
              <a:ext uri="{FF2B5EF4-FFF2-40B4-BE49-F238E27FC236}">
                <a16:creationId xmlns:a16="http://schemas.microsoft.com/office/drawing/2014/main" id="{564968D1-5AC6-4D6F-B568-97F46C341A99}"/>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08643964-8AEE-454C-B7BB-7C5CA4A650E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10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823023"/>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EA155CC4-B85A-4E5B-ACF2-C55F601EDB0B}"/>
              </a:ext>
            </a:extLst>
          </p:cNvPr>
          <p:cNvPicPr>
            <a:picLocks noChangeAspect="1"/>
          </p:cNvPicPr>
          <p:nvPr/>
        </p:nvPicPr>
        <p:blipFill>
          <a:blip r:embed="rId3"/>
          <a:stretch>
            <a:fillRect/>
          </a:stretch>
        </p:blipFill>
        <p:spPr>
          <a:xfrm>
            <a:off x="410535" y="1650035"/>
            <a:ext cx="9173855" cy="1295581"/>
          </a:xfrm>
          <a:prstGeom prst="rect">
            <a:avLst/>
          </a:prstGeom>
        </p:spPr>
      </p:pic>
      <p:pic>
        <p:nvPicPr>
          <p:cNvPr id="11" name="그림 10">
            <a:extLst>
              <a:ext uri="{FF2B5EF4-FFF2-40B4-BE49-F238E27FC236}">
                <a16:creationId xmlns:a16="http://schemas.microsoft.com/office/drawing/2014/main" id="{2900CF0B-613E-4720-B53E-E3C5582A473F}"/>
              </a:ext>
            </a:extLst>
          </p:cNvPr>
          <p:cNvPicPr>
            <a:picLocks noChangeAspect="1"/>
          </p:cNvPicPr>
          <p:nvPr/>
        </p:nvPicPr>
        <p:blipFill>
          <a:blip r:embed="rId4"/>
          <a:stretch>
            <a:fillRect/>
          </a:stretch>
        </p:blipFill>
        <p:spPr>
          <a:xfrm>
            <a:off x="410536" y="3379386"/>
            <a:ext cx="9466890" cy="1634627"/>
          </a:xfrm>
          <a:prstGeom prst="rect">
            <a:avLst/>
          </a:prstGeom>
        </p:spPr>
      </p:pic>
      <p:pic>
        <p:nvPicPr>
          <p:cNvPr id="12" name="그림 11">
            <a:extLst>
              <a:ext uri="{FF2B5EF4-FFF2-40B4-BE49-F238E27FC236}">
                <a16:creationId xmlns:a16="http://schemas.microsoft.com/office/drawing/2014/main" id="{012AB504-2F39-4650-9768-B0B750BB6ACF}"/>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3B674F38-E2BF-4711-978D-C6E1071B6866}"/>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168865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pic>
        <p:nvPicPr>
          <p:cNvPr id="8" name="그림 7">
            <a:extLst>
              <a:ext uri="{FF2B5EF4-FFF2-40B4-BE49-F238E27FC236}">
                <a16:creationId xmlns:a16="http://schemas.microsoft.com/office/drawing/2014/main" id="{E1865EE4-2462-4645-8FDA-283D698E64C4}"/>
              </a:ext>
            </a:extLst>
          </p:cNvPr>
          <p:cNvPicPr>
            <a:picLocks noChangeAspect="1"/>
          </p:cNvPicPr>
          <p:nvPr/>
        </p:nvPicPr>
        <p:blipFill>
          <a:blip r:embed="rId3"/>
          <a:stretch>
            <a:fillRect/>
          </a:stretch>
        </p:blipFill>
        <p:spPr>
          <a:xfrm>
            <a:off x="333053" y="1759519"/>
            <a:ext cx="4610743" cy="743054"/>
          </a:xfrm>
          <a:prstGeom prst="rect">
            <a:avLst/>
          </a:prstGeom>
        </p:spPr>
      </p:pic>
      <p:pic>
        <p:nvPicPr>
          <p:cNvPr id="11" name="그림 10">
            <a:extLst>
              <a:ext uri="{FF2B5EF4-FFF2-40B4-BE49-F238E27FC236}">
                <a16:creationId xmlns:a16="http://schemas.microsoft.com/office/drawing/2014/main" id="{4D7B3FF5-E186-489F-B44E-58F50F54649E}"/>
              </a:ext>
            </a:extLst>
          </p:cNvPr>
          <p:cNvPicPr>
            <a:picLocks noChangeAspect="1"/>
          </p:cNvPicPr>
          <p:nvPr/>
        </p:nvPicPr>
        <p:blipFill rotWithShape="1">
          <a:blip r:embed="rId4"/>
          <a:srcRect l="-1" t="-820" r="64" b="820"/>
          <a:stretch/>
        </p:blipFill>
        <p:spPr>
          <a:xfrm>
            <a:off x="410536" y="2380889"/>
            <a:ext cx="9619290" cy="1789016"/>
          </a:xfrm>
          <a:prstGeom prst="rect">
            <a:avLst/>
          </a:prstGeom>
        </p:spPr>
      </p:pic>
      <p:pic>
        <p:nvPicPr>
          <p:cNvPr id="13" name="그림 12">
            <a:extLst>
              <a:ext uri="{FF2B5EF4-FFF2-40B4-BE49-F238E27FC236}">
                <a16:creationId xmlns:a16="http://schemas.microsoft.com/office/drawing/2014/main" id="{43DA15ED-9CD6-4515-A662-E17227CFAD2D}"/>
              </a:ext>
            </a:extLst>
          </p:cNvPr>
          <p:cNvPicPr>
            <a:picLocks noChangeAspect="1"/>
          </p:cNvPicPr>
          <p:nvPr/>
        </p:nvPicPr>
        <p:blipFill>
          <a:blip r:embed="rId5"/>
          <a:stretch>
            <a:fillRect/>
          </a:stretch>
        </p:blipFill>
        <p:spPr>
          <a:xfrm>
            <a:off x="333053" y="4590806"/>
            <a:ext cx="9627136" cy="1872829"/>
          </a:xfrm>
          <a:prstGeom prst="rect">
            <a:avLst/>
          </a:prstGeom>
        </p:spPr>
      </p:pic>
      <p:sp>
        <p:nvSpPr>
          <p:cNvPr id="3" name="직사각형 2">
            <a:extLst>
              <a:ext uri="{FF2B5EF4-FFF2-40B4-BE49-F238E27FC236}">
                <a16:creationId xmlns:a16="http://schemas.microsoft.com/office/drawing/2014/main" id="{E21833C3-771D-47CA-8970-A86B019B7427}"/>
              </a:ext>
            </a:extLst>
          </p:cNvPr>
          <p:cNvSpPr/>
          <p:nvPr/>
        </p:nvSpPr>
        <p:spPr>
          <a:xfrm>
            <a:off x="333053" y="2600325"/>
            <a:ext cx="1562422" cy="16764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69E0C37-359E-43BE-A8F2-340AB5FACCDE}"/>
              </a:ext>
            </a:extLst>
          </p:cNvPr>
          <p:cNvSpPr/>
          <p:nvPr/>
        </p:nvSpPr>
        <p:spPr>
          <a:xfrm>
            <a:off x="410535" y="4697626"/>
            <a:ext cx="9617586" cy="145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35050AF6-4586-4E62-9C9D-E9E25C4BB52D}"/>
              </a:ext>
            </a:extLst>
          </p:cNvPr>
          <p:cNvSpPr/>
          <p:nvPr/>
        </p:nvSpPr>
        <p:spPr>
          <a:xfrm>
            <a:off x="410535" y="5580630"/>
            <a:ext cx="3510859" cy="145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F2210997-0907-42B4-A0CB-F3BEDAB7C2BF}"/>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C485E0F7-A622-4BFB-8365-FB9852EF74C5}"/>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0489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305190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E6F0050F-3AA3-4C67-9562-43A4BD573C2F}"/>
              </a:ext>
            </a:extLst>
          </p:cNvPr>
          <p:cNvPicPr>
            <a:picLocks noChangeAspect="1"/>
          </p:cNvPicPr>
          <p:nvPr/>
        </p:nvPicPr>
        <p:blipFill>
          <a:blip r:embed="rId3"/>
          <a:stretch>
            <a:fillRect/>
          </a:stretch>
        </p:blipFill>
        <p:spPr>
          <a:xfrm>
            <a:off x="410535" y="1633632"/>
            <a:ext cx="5194869" cy="1385793"/>
          </a:xfrm>
          <a:prstGeom prst="rect">
            <a:avLst/>
          </a:prstGeom>
        </p:spPr>
      </p:pic>
      <p:pic>
        <p:nvPicPr>
          <p:cNvPr id="5" name="그림 4">
            <a:extLst>
              <a:ext uri="{FF2B5EF4-FFF2-40B4-BE49-F238E27FC236}">
                <a16:creationId xmlns:a16="http://schemas.microsoft.com/office/drawing/2014/main" id="{B6C861C1-BFB1-4BBA-8ABE-B0335080AE2A}"/>
              </a:ext>
            </a:extLst>
          </p:cNvPr>
          <p:cNvPicPr>
            <a:picLocks noChangeAspect="1"/>
          </p:cNvPicPr>
          <p:nvPr/>
        </p:nvPicPr>
        <p:blipFill>
          <a:blip r:embed="rId4"/>
          <a:stretch>
            <a:fillRect/>
          </a:stretch>
        </p:blipFill>
        <p:spPr>
          <a:xfrm>
            <a:off x="410535" y="3576429"/>
            <a:ext cx="9362115" cy="1008360"/>
          </a:xfrm>
          <a:prstGeom prst="rect">
            <a:avLst/>
          </a:prstGeom>
        </p:spPr>
      </p:pic>
      <p:pic>
        <p:nvPicPr>
          <p:cNvPr id="11" name="그림 10">
            <a:extLst>
              <a:ext uri="{FF2B5EF4-FFF2-40B4-BE49-F238E27FC236}">
                <a16:creationId xmlns:a16="http://schemas.microsoft.com/office/drawing/2014/main" id="{1F1E4C74-680A-4E81-A2E9-CA71BF1F9AFD}"/>
              </a:ext>
            </a:extLst>
          </p:cNvPr>
          <p:cNvPicPr>
            <a:picLocks noChangeAspect="1"/>
          </p:cNvPicPr>
          <p:nvPr/>
        </p:nvPicPr>
        <p:blipFill>
          <a:blip r:embed="rId5"/>
          <a:stretch>
            <a:fillRect/>
          </a:stretch>
        </p:blipFill>
        <p:spPr>
          <a:xfrm>
            <a:off x="410534" y="5288911"/>
            <a:ext cx="9283066" cy="985045"/>
          </a:xfrm>
          <a:prstGeom prst="rect">
            <a:avLst/>
          </a:prstGeom>
        </p:spPr>
      </p:pic>
      <p:sp>
        <p:nvSpPr>
          <p:cNvPr id="13" name="화살표: 아래쪽 12">
            <a:extLst>
              <a:ext uri="{FF2B5EF4-FFF2-40B4-BE49-F238E27FC236}">
                <a16:creationId xmlns:a16="http://schemas.microsoft.com/office/drawing/2014/main" id="{0213FABC-6366-4759-AA4E-24CB3954A89A}"/>
              </a:ext>
            </a:extLst>
          </p:cNvPr>
          <p:cNvSpPr/>
          <p:nvPr/>
        </p:nvSpPr>
        <p:spPr>
          <a:xfrm>
            <a:off x="4218084" y="4768841"/>
            <a:ext cx="1042929" cy="43644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1BC25C3B-5CC5-4FA8-9337-9EC72FCFD595}"/>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96EA99F-8FBF-44FD-8548-3B3E2F00C0C8}"/>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82398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srcRect l="436"/>
          <a:stretch/>
        </p:blipFill>
        <p:spPr>
          <a:xfrm>
            <a:off x="286311" y="2440615"/>
            <a:ext cx="6021184" cy="3258845"/>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0" name="오른쪽 중괄호 9"/>
          <p:cNvSpPr/>
          <p:nvPr/>
        </p:nvSpPr>
        <p:spPr>
          <a:xfrm>
            <a:off x="6117212" y="4060512"/>
            <a:ext cx="1225685" cy="2851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6116944" y="4383185"/>
            <a:ext cx="1225198" cy="100558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6111064" y="5512911"/>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453606" y="3997294"/>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466419" y="4545868"/>
            <a:ext cx="1210588" cy="697179"/>
          </a:xfrm>
          <a:prstGeom prst="rect">
            <a:avLst/>
          </a:prstGeom>
          <a:noFill/>
        </p:spPr>
        <p:txBody>
          <a:bodyPr wrap="none" rtlCol="0">
            <a:spAutoFit/>
          </a:bodyPr>
          <a:lstStyle/>
          <a:p>
            <a:pPr>
              <a:lnSpc>
                <a:spcPct val="130000"/>
              </a:lnSpc>
            </a:pPr>
            <a:r>
              <a:rPr lang="en-US" altLang="ko-KR" sz="1600" dirty="0"/>
              <a:t>Draw plot </a:t>
            </a:r>
          </a:p>
          <a:p>
            <a:pPr>
              <a:lnSpc>
                <a:spcPct val="130000"/>
              </a:lnSpc>
            </a:pPr>
            <a:r>
              <a:rPr lang="en-US" altLang="ko-KR" sz="1600" dirty="0"/>
              <a:t>by ggplot2</a:t>
            </a:r>
          </a:p>
        </p:txBody>
      </p:sp>
      <p:sp>
        <p:nvSpPr>
          <p:cNvPr id="26" name="직사각형 25"/>
          <p:cNvSpPr/>
          <p:nvPr/>
        </p:nvSpPr>
        <p:spPr>
          <a:xfrm>
            <a:off x="1601412" y="4052885"/>
            <a:ext cx="1337052" cy="151341"/>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42762" y="435514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466419" y="5405981"/>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85035" y="443368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10029298" y="397363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19" name="직사각형 18"/>
          <p:cNvSpPr/>
          <p:nvPr/>
        </p:nvSpPr>
        <p:spPr>
          <a:xfrm>
            <a:off x="769654" y="551291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중괄호 24"/>
          <p:cNvSpPr/>
          <p:nvPr/>
        </p:nvSpPr>
        <p:spPr>
          <a:xfrm>
            <a:off x="6112517" y="2467675"/>
            <a:ext cx="1225685" cy="86395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453606" y="2647759"/>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33" name="TextBox 32">
            <a:extLst>
              <a:ext uri="{FF2B5EF4-FFF2-40B4-BE49-F238E27FC236}">
                <a16:creationId xmlns:a16="http://schemas.microsoft.com/office/drawing/2014/main" id="{87742C6C-1726-654D-8215-AB2C2688D3C8}"/>
              </a:ext>
            </a:extLst>
          </p:cNvPr>
          <p:cNvSpPr txBox="1"/>
          <p:nvPr/>
        </p:nvSpPr>
        <p:spPr>
          <a:xfrm>
            <a:off x="7453606" y="2072089"/>
            <a:ext cx="4212563" cy="572464"/>
          </a:xfrm>
          <a:prstGeom prst="rect">
            <a:avLst/>
          </a:prstGeom>
          <a:noFill/>
        </p:spPr>
        <p:txBody>
          <a:bodyPr wrap="none" rtlCol="0">
            <a:spAutoFit/>
          </a:bodyPr>
          <a:lstStyle/>
          <a:p>
            <a:pPr>
              <a:lnSpc>
                <a:spcPct val="130000"/>
              </a:lnSpc>
            </a:pPr>
            <a:r>
              <a:rPr lang="en-US" altLang="ko-KR" sz="1200" dirty="0"/>
              <a:t>(PCA</a:t>
            </a:r>
            <a:r>
              <a:rPr lang="ko-KR" altLang="en-US" sz="1200" dirty="0"/>
              <a:t>와 </a:t>
            </a:r>
            <a:r>
              <a:rPr lang="en-US" altLang="ko-KR" sz="1200" dirty="0"/>
              <a:t>correlation</a:t>
            </a:r>
            <a:r>
              <a:rPr lang="ko-KR" altLang="en-US" sz="1200" dirty="0"/>
              <a:t> 수행 전</a:t>
            </a:r>
            <a:r>
              <a:rPr lang="en-US" altLang="ko-KR" sz="1200" dirty="0"/>
              <a:t>,</a:t>
            </a:r>
            <a:r>
              <a:rPr lang="ko-KR" altLang="en-US" sz="1200" dirty="0"/>
              <a:t> 전체 </a:t>
            </a:r>
            <a:r>
              <a:rPr lang="en-US" altLang="ko-KR" sz="1200" dirty="0"/>
              <a:t>sample</a:t>
            </a:r>
            <a:r>
              <a:rPr lang="ko-KR" altLang="en-US" sz="1200" dirty="0"/>
              <a:t>에 대한 </a:t>
            </a:r>
            <a:endParaRPr lang="en-US" altLang="ko-KR" sz="1200" dirty="0"/>
          </a:p>
          <a:p>
            <a:pPr>
              <a:lnSpc>
                <a:spcPct val="130000"/>
              </a:lnSpc>
            </a:pPr>
            <a:r>
              <a:rPr lang="en-US" altLang="ko-KR" sz="1200" dirty="0"/>
              <a:t>normalization</a:t>
            </a:r>
            <a:r>
              <a:rPr lang="ko-KR" altLang="en-US" sz="1200" dirty="0"/>
              <a:t>과 </a:t>
            </a:r>
            <a:r>
              <a:rPr lang="en-US" altLang="ko-KR" sz="1200" dirty="0"/>
              <a:t>batch correction</a:t>
            </a:r>
            <a:r>
              <a:rPr lang="ko-KR" altLang="en-US" sz="1200" dirty="0"/>
              <a:t>을 선행하는 작업입니다</a:t>
            </a:r>
            <a:r>
              <a:rPr lang="en-US" altLang="ko-KR" sz="1200" dirty="0"/>
              <a:t>.)</a:t>
            </a:r>
          </a:p>
        </p:txBody>
      </p:sp>
      <p:sp>
        <p:nvSpPr>
          <p:cNvPr id="34" name="오른쪽 중괄호 33"/>
          <p:cNvSpPr/>
          <p:nvPr/>
        </p:nvSpPr>
        <p:spPr>
          <a:xfrm>
            <a:off x="6114239" y="3388836"/>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7469594" y="3281906"/>
            <a:ext cx="1069845" cy="412421"/>
          </a:xfrm>
          <a:prstGeom prst="rect">
            <a:avLst/>
          </a:prstGeom>
          <a:noFill/>
        </p:spPr>
        <p:txBody>
          <a:bodyPr wrap="none" rtlCol="0">
            <a:spAutoFit/>
          </a:bodyPr>
          <a:lstStyle/>
          <a:p>
            <a:pPr>
              <a:lnSpc>
                <a:spcPct val="130000"/>
              </a:lnSpc>
            </a:pPr>
            <a:r>
              <a:rPr lang="en-US" altLang="ko-KR" sz="1600" dirty="0"/>
              <a:t>Save RDS</a:t>
            </a:r>
          </a:p>
        </p:txBody>
      </p:sp>
    </p:spTree>
    <p:extLst>
      <p:ext uri="{BB962C8B-B14F-4D97-AF65-F5344CB8AC3E}">
        <p14:creationId xmlns:p14="http://schemas.microsoft.com/office/powerpoint/2010/main" val="1132433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37" name="그림 36">
            <a:extLst>
              <a:ext uri="{FF2B5EF4-FFF2-40B4-BE49-F238E27FC236}">
                <a16:creationId xmlns:a16="http://schemas.microsoft.com/office/drawing/2014/main" id="{3F81124B-3F74-40DB-9B42-898198D1A4E7}"/>
              </a:ext>
            </a:extLst>
          </p:cNvPr>
          <p:cNvPicPr>
            <a:picLocks noChangeAspect="1"/>
          </p:cNvPicPr>
          <p:nvPr/>
        </p:nvPicPr>
        <p:blipFill rotWithShape="1">
          <a:blip r:embed="rId3"/>
          <a:srcRect b="4301"/>
          <a:stretch/>
        </p:blipFill>
        <p:spPr>
          <a:xfrm>
            <a:off x="292154" y="1885418"/>
            <a:ext cx="9756721" cy="1383818"/>
          </a:xfrm>
          <a:prstGeom prst="rect">
            <a:avLst/>
          </a:prstGeom>
        </p:spPr>
      </p:pic>
      <p:sp>
        <p:nvSpPr>
          <p:cNvPr id="28" name="직사각형 27">
            <a:extLst>
              <a:ext uri="{FF2B5EF4-FFF2-40B4-BE49-F238E27FC236}">
                <a16:creationId xmlns:a16="http://schemas.microsoft.com/office/drawing/2014/main" id="{0450ABDF-CBA2-4029-B337-8E08A6D6F80B}"/>
              </a:ext>
            </a:extLst>
          </p:cNvPr>
          <p:cNvSpPr/>
          <p:nvPr/>
        </p:nvSpPr>
        <p:spPr>
          <a:xfrm>
            <a:off x="3028950" y="2686720"/>
            <a:ext cx="7019926" cy="70924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935DA58-D2D2-44DE-B56B-7166E944846B}"/>
              </a:ext>
            </a:extLst>
          </p:cNvPr>
          <p:cNvSpPr txBox="1"/>
          <p:nvPr/>
        </p:nvSpPr>
        <p:spPr>
          <a:xfrm>
            <a:off x="292154" y="388405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44" name="직사각형 43">
            <a:extLst>
              <a:ext uri="{FF2B5EF4-FFF2-40B4-BE49-F238E27FC236}">
                <a16:creationId xmlns:a16="http://schemas.microsoft.com/office/drawing/2014/main" id="{DA3B4BF5-1351-473D-AF7B-77B4329C29F5}"/>
              </a:ext>
            </a:extLst>
          </p:cNvPr>
          <p:cNvSpPr/>
          <p:nvPr/>
        </p:nvSpPr>
        <p:spPr>
          <a:xfrm>
            <a:off x="4648200" y="2238375"/>
            <a:ext cx="590550" cy="2690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6" name="그림 45">
            <a:extLst>
              <a:ext uri="{FF2B5EF4-FFF2-40B4-BE49-F238E27FC236}">
                <a16:creationId xmlns:a16="http://schemas.microsoft.com/office/drawing/2014/main" id="{1D9FF43C-0F51-4E94-8E31-1EE75202AAB7}"/>
              </a:ext>
            </a:extLst>
          </p:cNvPr>
          <p:cNvPicPr>
            <a:picLocks noChangeAspect="1"/>
          </p:cNvPicPr>
          <p:nvPr/>
        </p:nvPicPr>
        <p:blipFill>
          <a:blip r:embed="rId4"/>
          <a:stretch>
            <a:fillRect/>
          </a:stretch>
        </p:blipFill>
        <p:spPr>
          <a:xfrm>
            <a:off x="292154" y="4387880"/>
            <a:ext cx="10118670" cy="1256436"/>
          </a:xfrm>
          <a:prstGeom prst="rect">
            <a:avLst/>
          </a:prstGeom>
        </p:spPr>
      </p:pic>
      <p:pic>
        <p:nvPicPr>
          <p:cNvPr id="47" name="그림 46">
            <a:extLst>
              <a:ext uri="{FF2B5EF4-FFF2-40B4-BE49-F238E27FC236}">
                <a16:creationId xmlns:a16="http://schemas.microsoft.com/office/drawing/2014/main" id="{15A01C97-40BE-4FAA-8CE7-D6693D45312D}"/>
              </a:ext>
            </a:extLst>
          </p:cNvPr>
          <p:cNvPicPr>
            <a:picLocks noChangeAspect="1"/>
          </p:cNvPicPr>
          <p:nvPr/>
        </p:nvPicPr>
        <p:blipFill>
          <a:blip r:embed="rId5"/>
          <a:stretch>
            <a:fillRect/>
          </a:stretch>
        </p:blipFill>
        <p:spPr>
          <a:xfrm>
            <a:off x="10220325" y="0"/>
            <a:ext cx="1971675" cy="6858000"/>
          </a:xfrm>
          <a:prstGeom prst="rect">
            <a:avLst/>
          </a:prstGeom>
        </p:spPr>
      </p:pic>
      <p:sp>
        <p:nvSpPr>
          <p:cNvPr id="51" name="직사각형 50">
            <a:extLst>
              <a:ext uri="{FF2B5EF4-FFF2-40B4-BE49-F238E27FC236}">
                <a16:creationId xmlns:a16="http://schemas.microsoft.com/office/drawing/2014/main" id="{8D1D6BE4-B97B-4A89-9D76-B1883D93CB61}"/>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675234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10" name="그림 9">
            <a:extLst>
              <a:ext uri="{FF2B5EF4-FFF2-40B4-BE49-F238E27FC236}">
                <a16:creationId xmlns:a16="http://schemas.microsoft.com/office/drawing/2014/main" id="{5EDF8A85-4408-4FF7-BE1D-D53420E9C25B}"/>
              </a:ext>
            </a:extLst>
          </p:cNvPr>
          <p:cNvPicPr>
            <a:picLocks noChangeAspect="1"/>
          </p:cNvPicPr>
          <p:nvPr/>
        </p:nvPicPr>
        <p:blipFill>
          <a:blip r:embed="rId3"/>
          <a:stretch>
            <a:fillRect/>
          </a:stretch>
        </p:blipFill>
        <p:spPr>
          <a:xfrm>
            <a:off x="315416" y="2042450"/>
            <a:ext cx="2117671" cy="395416"/>
          </a:xfrm>
          <a:prstGeom prst="rect">
            <a:avLst/>
          </a:prstGeom>
        </p:spPr>
      </p:pic>
      <p:pic>
        <p:nvPicPr>
          <p:cNvPr id="5" name="그림 4">
            <a:extLst>
              <a:ext uri="{FF2B5EF4-FFF2-40B4-BE49-F238E27FC236}">
                <a16:creationId xmlns:a16="http://schemas.microsoft.com/office/drawing/2014/main" id="{72A210C1-4E2C-4254-8457-E65C0B421D61}"/>
              </a:ext>
            </a:extLst>
          </p:cNvPr>
          <p:cNvPicPr>
            <a:picLocks noChangeAspect="1"/>
          </p:cNvPicPr>
          <p:nvPr/>
        </p:nvPicPr>
        <p:blipFill>
          <a:blip r:embed="rId4"/>
          <a:stretch>
            <a:fillRect/>
          </a:stretch>
        </p:blipFill>
        <p:spPr>
          <a:xfrm>
            <a:off x="315416" y="3683056"/>
            <a:ext cx="3934567" cy="1803344"/>
          </a:xfrm>
          <a:prstGeom prst="rect">
            <a:avLst/>
          </a:prstGeom>
        </p:spPr>
      </p:pic>
      <p:sp>
        <p:nvSpPr>
          <p:cNvPr id="13" name="TextBox 12">
            <a:extLst>
              <a:ext uri="{FF2B5EF4-FFF2-40B4-BE49-F238E27FC236}">
                <a16:creationId xmlns:a16="http://schemas.microsoft.com/office/drawing/2014/main" id="{C815076C-9994-48AF-9645-B8E337D79A94}"/>
              </a:ext>
            </a:extLst>
          </p:cNvPr>
          <p:cNvSpPr txBox="1"/>
          <p:nvPr/>
        </p:nvSpPr>
        <p:spPr>
          <a:xfrm>
            <a:off x="315416" y="3018290"/>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A4810A7C-C573-49A1-B7D3-B7E70C35B59D}"/>
              </a:ext>
            </a:extLst>
          </p:cNvPr>
          <p:cNvPicPr>
            <a:picLocks noChangeAspect="1"/>
          </p:cNvPicPr>
          <p:nvPr/>
        </p:nvPicPr>
        <p:blipFill>
          <a:blip r:embed="rId5"/>
          <a:stretch>
            <a:fillRect/>
          </a:stretch>
        </p:blipFill>
        <p:spPr>
          <a:xfrm>
            <a:off x="315416" y="2460934"/>
            <a:ext cx="5885359" cy="389882"/>
          </a:xfrm>
          <a:prstGeom prst="rect">
            <a:avLst/>
          </a:prstGeom>
        </p:spPr>
      </p:pic>
      <p:pic>
        <p:nvPicPr>
          <p:cNvPr id="17" name="그림 16">
            <a:extLst>
              <a:ext uri="{FF2B5EF4-FFF2-40B4-BE49-F238E27FC236}">
                <a16:creationId xmlns:a16="http://schemas.microsoft.com/office/drawing/2014/main" id="{58B566B6-9A75-4490-9EB8-726648C4EF07}"/>
              </a:ext>
            </a:extLst>
          </p:cNvPr>
          <p:cNvPicPr>
            <a:picLocks noChangeAspect="1"/>
          </p:cNvPicPr>
          <p:nvPr/>
        </p:nvPicPr>
        <p:blipFill>
          <a:blip r:embed="rId6"/>
          <a:stretch>
            <a:fillRect/>
          </a:stretch>
        </p:blipFill>
        <p:spPr>
          <a:xfrm>
            <a:off x="10220325" y="0"/>
            <a:ext cx="1971675" cy="6858000"/>
          </a:xfrm>
          <a:prstGeom prst="rect">
            <a:avLst/>
          </a:prstGeom>
        </p:spPr>
      </p:pic>
      <p:sp>
        <p:nvSpPr>
          <p:cNvPr id="18" name="직사각형 17">
            <a:extLst>
              <a:ext uri="{FF2B5EF4-FFF2-40B4-BE49-F238E27FC236}">
                <a16:creationId xmlns:a16="http://schemas.microsoft.com/office/drawing/2014/main" id="{90F29B4A-6841-4609-8112-E63892925F2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43934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8" name="그림 7">
            <a:extLst>
              <a:ext uri="{FF2B5EF4-FFF2-40B4-BE49-F238E27FC236}">
                <a16:creationId xmlns:a16="http://schemas.microsoft.com/office/drawing/2014/main" id="{74225A96-AC7B-4E4D-B8B3-DC30BA6853CB}"/>
              </a:ext>
            </a:extLst>
          </p:cNvPr>
          <p:cNvPicPr>
            <a:picLocks noChangeAspect="1"/>
          </p:cNvPicPr>
          <p:nvPr/>
        </p:nvPicPr>
        <p:blipFill>
          <a:blip r:embed="rId3"/>
          <a:stretch>
            <a:fillRect/>
          </a:stretch>
        </p:blipFill>
        <p:spPr>
          <a:xfrm>
            <a:off x="581025" y="1760815"/>
            <a:ext cx="9286875" cy="916557"/>
          </a:xfrm>
          <a:prstGeom prst="rect">
            <a:avLst/>
          </a:prstGeom>
        </p:spPr>
      </p:pic>
      <p:pic>
        <p:nvPicPr>
          <p:cNvPr id="11" name="그림 10">
            <a:extLst>
              <a:ext uri="{FF2B5EF4-FFF2-40B4-BE49-F238E27FC236}">
                <a16:creationId xmlns:a16="http://schemas.microsoft.com/office/drawing/2014/main" id="{997B08B2-6ACE-4768-B81D-BE77147FC445}"/>
              </a:ext>
            </a:extLst>
          </p:cNvPr>
          <p:cNvPicPr>
            <a:picLocks noChangeAspect="1"/>
          </p:cNvPicPr>
          <p:nvPr/>
        </p:nvPicPr>
        <p:blipFill>
          <a:blip r:embed="rId4"/>
          <a:stretch>
            <a:fillRect/>
          </a:stretch>
        </p:blipFill>
        <p:spPr>
          <a:xfrm>
            <a:off x="1652022" y="2937011"/>
            <a:ext cx="5339328" cy="3726864"/>
          </a:xfrm>
          <a:prstGeom prst="rect">
            <a:avLst/>
          </a:prstGeom>
        </p:spPr>
      </p:pic>
      <p:sp>
        <p:nvSpPr>
          <p:cNvPr id="14" name="TextBox 13">
            <a:extLst>
              <a:ext uri="{FF2B5EF4-FFF2-40B4-BE49-F238E27FC236}">
                <a16:creationId xmlns:a16="http://schemas.microsoft.com/office/drawing/2014/main" id="{25F51638-5680-474D-AD8F-D0408775F719}"/>
              </a:ext>
            </a:extLst>
          </p:cNvPr>
          <p:cNvSpPr txBox="1"/>
          <p:nvPr/>
        </p:nvSpPr>
        <p:spPr>
          <a:xfrm>
            <a:off x="581025" y="2937011"/>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15" name="그림 14">
            <a:extLst>
              <a:ext uri="{FF2B5EF4-FFF2-40B4-BE49-F238E27FC236}">
                <a16:creationId xmlns:a16="http://schemas.microsoft.com/office/drawing/2014/main" id="{5FEE0486-BB52-4622-AFCD-9EB5691B5CDD}"/>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5C33420-2D9A-4A05-9B7E-E2F673C163E3}"/>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644554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sp>
        <p:nvSpPr>
          <p:cNvPr id="14" name="TextBox 13">
            <a:extLst>
              <a:ext uri="{FF2B5EF4-FFF2-40B4-BE49-F238E27FC236}">
                <a16:creationId xmlns:a16="http://schemas.microsoft.com/office/drawing/2014/main" id="{25F51638-5680-474D-AD8F-D0408775F719}"/>
              </a:ext>
            </a:extLst>
          </p:cNvPr>
          <p:cNvSpPr txBox="1"/>
          <p:nvPr/>
        </p:nvSpPr>
        <p:spPr>
          <a:xfrm>
            <a:off x="371478" y="2868098"/>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9" name="그림 8">
            <a:extLst>
              <a:ext uri="{FF2B5EF4-FFF2-40B4-BE49-F238E27FC236}">
                <a16:creationId xmlns:a16="http://schemas.microsoft.com/office/drawing/2014/main" id="{DCC24566-31A0-4191-BCBA-ADC4AC5E4817}"/>
              </a:ext>
            </a:extLst>
          </p:cNvPr>
          <p:cNvPicPr>
            <a:picLocks noChangeAspect="1"/>
          </p:cNvPicPr>
          <p:nvPr/>
        </p:nvPicPr>
        <p:blipFill>
          <a:blip r:embed="rId3"/>
          <a:stretch>
            <a:fillRect/>
          </a:stretch>
        </p:blipFill>
        <p:spPr>
          <a:xfrm>
            <a:off x="371478" y="3429000"/>
            <a:ext cx="1810003" cy="419158"/>
          </a:xfrm>
          <a:prstGeom prst="rect">
            <a:avLst/>
          </a:prstGeom>
        </p:spPr>
      </p:pic>
      <p:pic>
        <p:nvPicPr>
          <p:cNvPr id="12" name="그림 11">
            <a:extLst>
              <a:ext uri="{FF2B5EF4-FFF2-40B4-BE49-F238E27FC236}">
                <a16:creationId xmlns:a16="http://schemas.microsoft.com/office/drawing/2014/main" id="{94EBD1FE-9C56-4366-AA6E-0FE57587C6E3}"/>
              </a:ext>
            </a:extLst>
          </p:cNvPr>
          <p:cNvPicPr>
            <a:picLocks noChangeAspect="1"/>
          </p:cNvPicPr>
          <p:nvPr/>
        </p:nvPicPr>
        <p:blipFill>
          <a:blip r:embed="rId4"/>
          <a:stretch>
            <a:fillRect/>
          </a:stretch>
        </p:blipFill>
        <p:spPr>
          <a:xfrm>
            <a:off x="186599" y="1765922"/>
            <a:ext cx="9832907" cy="857474"/>
          </a:xfrm>
          <a:prstGeom prst="rect">
            <a:avLst/>
          </a:prstGeom>
        </p:spPr>
      </p:pic>
      <p:pic>
        <p:nvPicPr>
          <p:cNvPr id="15" name="그림 14">
            <a:extLst>
              <a:ext uri="{FF2B5EF4-FFF2-40B4-BE49-F238E27FC236}">
                <a16:creationId xmlns:a16="http://schemas.microsoft.com/office/drawing/2014/main" id="{CE9163DB-9996-412A-AEDA-ACE6A628C480}"/>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4971B0B2-30F9-44F0-B299-659891BCE70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34841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6" name="직사각형 15">
            <a:extLst>
              <a:ext uri="{FF2B5EF4-FFF2-40B4-BE49-F238E27FC236}">
                <a16:creationId xmlns:a16="http://schemas.microsoft.com/office/drawing/2014/main" id="{9F6BD877-995A-4150-8507-14D7D5E1CBFC}"/>
              </a:ext>
            </a:extLst>
          </p:cNvPr>
          <p:cNvSpPr/>
          <p:nvPr/>
        </p:nvSpPr>
        <p:spPr>
          <a:xfrm>
            <a:off x="581025" y="2581274"/>
            <a:ext cx="6105525" cy="1930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8759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6" name="직사각형 15">
            <a:extLst>
              <a:ext uri="{FF2B5EF4-FFF2-40B4-BE49-F238E27FC236}">
                <a16:creationId xmlns:a16="http://schemas.microsoft.com/office/drawing/2014/main" id="{9F6BD877-995A-4150-8507-14D7D5E1CBFC}"/>
              </a:ext>
            </a:extLst>
          </p:cNvPr>
          <p:cNvSpPr/>
          <p:nvPr/>
        </p:nvSpPr>
        <p:spPr>
          <a:xfrm>
            <a:off x="581025" y="3209924"/>
            <a:ext cx="6105525" cy="138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78982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6" name="직사각형 15">
            <a:extLst>
              <a:ext uri="{FF2B5EF4-FFF2-40B4-BE49-F238E27FC236}">
                <a16:creationId xmlns:a16="http://schemas.microsoft.com/office/drawing/2014/main" id="{9F6BD877-995A-4150-8507-14D7D5E1CBFC}"/>
              </a:ext>
            </a:extLst>
          </p:cNvPr>
          <p:cNvSpPr/>
          <p:nvPr/>
        </p:nvSpPr>
        <p:spPr>
          <a:xfrm>
            <a:off x="581025" y="3629024"/>
            <a:ext cx="6105525" cy="882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73604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Tree>
    <p:extLst>
      <p:ext uri="{BB962C8B-B14F-4D97-AF65-F5344CB8AC3E}">
        <p14:creationId xmlns:p14="http://schemas.microsoft.com/office/powerpoint/2010/main" val="3128591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4" name="TextBox 13">
            <a:extLst>
              <a:ext uri="{FF2B5EF4-FFF2-40B4-BE49-F238E27FC236}">
                <a16:creationId xmlns:a16="http://schemas.microsoft.com/office/drawing/2014/main" id="{25F51638-5680-474D-AD8F-D0408775F719}"/>
              </a:ext>
            </a:extLst>
          </p:cNvPr>
          <p:cNvSpPr txBox="1"/>
          <p:nvPr/>
        </p:nvSpPr>
        <p:spPr>
          <a:xfrm>
            <a:off x="5781675" y="4134783"/>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9" name="직사각형 8">
            <a:extLst>
              <a:ext uri="{FF2B5EF4-FFF2-40B4-BE49-F238E27FC236}">
                <a16:creationId xmlns:a16="http://schemas.microsoft.com/office/drawing/2014/main" id="{590A16FB-D4FC-418B-BACB-D1E63496F06C}"/>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그림 12">
            <a:extLst>
              <a:ext uri="{FF2B5EF4-FFF2-40B4-BE49-F238E27FC236}">
                <a16:creationId xmlns:a16="http://schemas.microsoft.com/office/drawing/2014/main" id="{933ECC7A-1D09-45CE-8E65-007C982610CC}"/>
              </a:ext>
            </a:extLst>
          </p:cNvPr>
          <p:cNvPicPr>
            <a:picLocks noChangeAspect="1"/>
          </p:cNvPicPr>
          <p:nvPr/>
        </p:nvPicPr>
        <p:blipFill rotWithShape="1">
          <a:blip r:embed="rId4"/>
          <a:srcRect t="11144" b="10472"/>
          <a:stretch/>
        </p:blipFill>
        <p:spPr>
          <a:xfrm>
            <a:off x="2500930" y="1853808"/>
            <a:ext cx="6294789" cy="4703835"/>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996AF533-AE9C-4449-9570-40B9A9C53A4F}"/>
              </a:ext>
            </a:extLst>
          </p:cNvPr>
          <p:cNvPicPr>
            <a:picLocks noChangeAspect="1"/>
          </p:cNvPicPr>
          <p:nvPr/>
        </p:nvPicPr>
        <p:blipFill>
          <a:blip r:embed="rId5"/>
          <a:stretch>
            <a:fillRect/>
          </a:stretch>
        </p:blipFill>
        <p:spPr>
          <a:xfrm>
            <a:off x="520869" y="1834985"/>
            <a:ext cx="1384131" cy="760137"/>
          </a:xfrm>
          <a:prstGeom prst="rect">
            <a:avLst/>
          </a:prstGeom>
        </p:spPr>
      </p:pic>
    </p:spTree>
    <p:extLst>
      <p:ext uri="{BB962C8B-B14F-4D97-AF65-F5344CB8AC3E}">
        <p14:creationId xmlns:p14="http://schemas.microsoft.com/office/powerpoint/2010/main" val="3943709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88517D8D-97F4-45E2-9FCD-56626FBAD962}"/>
              </a:ext>
            </a:extLst>
          </p:cNvPr>
          <p:cNvPicPr>
            <a:picLocks noChangeAspect="1"/>
          </p:cNvPicPr>
          <p:nvPr/>
        </p:nvPicPr>
        <p:blipFill>
          <a:blip r:embed="rId3"/>
          <a:stretch>
            <a:fillRect/>
          </a:stretch>
        </p:blipFill>
        <p:spPr>
          <a:xfrm>
            <a:off x="571500" y="2062417"/>
            <a:ext cx="8154538" cy="371527"/>
          </a:xfrm>
          <a:prstGeom prst="rect">
            <a:avLst/>
          </a:prstGeom>
        </p:spPr>
      </p:pic>
      <p:pic>
        <p:nvPicPr>
          <p:cNvPr id="10" name="그림 9">
            <a:extLst>
              <a:ext uri="{FF2B5EF4-FFF2-40B4-BE49-F238E27FC236}">
                <a16:creationId xmlns:a16="http://schemas.microsoft.com/office/drawing/2014/main" id="{297EF9C5-F6DE-4B2A-8904-7CCB1A0C8863}"/>
              </a:ext>
            </a:extLst>
          </p:cNvPr>
          <p:cNvPicPr>
            <a:picLocks noChangeAspect="1"/>
          </p:cNvPicPr>
          <p:nvPr/>
        </p:nvPicPr>
        <p:blipFill rotWithShape="1">
          <a:blip r:embed="rId4"/>
          <a:srcRect t="11144" b="10472"/>
          <a:stretch/>
        </p:blipFill>
        <p:spPr>
          <a:xfrm>
            <a:off x="6830174" y="2947432"/>
            <a:ext cx="4866525" cy="3636553"/>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a:extLst>
              <a:ext uri="{FF2B5EF4-FFF2-40B4-BE49-F238E27FC236}">
                <a16:creationId xmlns:a16="http://schemas.microsoft.com/office/drawing/2014/main" id="{4928B50C-E943-4ABD-B584-6230D1F06ED9}"/>
              </a:ext>
            </a:extLst>
          </p:cNvPr>
          <p:cNvSpPr/>
          <p:nvPr/>
        </p:nvSpPr>
        <p:spPr>
          <a:xfrm>
            <a:off x="7496175" y="2062417"/>
            <a:ext cx="1066800" cy="29025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86321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10" name="그림 9">
            <a:extLst>
              <a:ext uri="{FF2B5EF4-FFF2-40B4-BE49-F238E27FC236}">
                <a16:creationId xmlns:a16="http://schemas.microsoft.com/office/drawing/2014/main" id="{2F927C1D-99C6-44DA-B856-87D074E4EB0F}"/>
              </a:ext>
            </a:extLst>
          </p:cNvPr>
          <p:cNvPicPr>
            <a:picLocks noChangeAspect="1"/>
          </p:cNvPicPr>
          <p:nvPr/>
        </p:nvPicPr>
        <p:blipFill>
          <a:blip r:embed="rId3"/>
          <a:stretch>
            <a:fillRect/>
          </a:stretch>
        </p:blipFill>
        <p:spPr>
          <a:xfrm>
            <a:off x="186600" y="1899574"/>
            <a:ext cx="9639822" cy="1121757"/>
          </a:xfrm>
          <a:prstGeom prst="rect">
            <a:avLst/>
          </a:prstGeom>
        </p:spPr>
      </p:pic>
      <p:pic>
        <p:nvPicPr>
          <p:cNvPr id="12" name="그림 11">
            <a:extLst>
              <a:ext uri="{FF2B5EF4-FFF2-40B4-BE49-F238E27FC236}">
                <a16:creationId xmlns:a16="http://schemas.microsoft.com/office/drawing/2014/main" id="{0B4E7A0C-0DCC-45B8-AEB5-C7DB9455C236}"/>
              </a:ext>
            </a:extLst>
          </p:cNvPr>
          <p:cNvPicPr>
            <a:picLocks noChangeAspect="1"/>
          </p:cNvPicPr>
          <p:nvPr/>
        </p:nvPicPr>
        <p:blipFill>
          <a:blip r:embed="rId4"/>
          <a:stretch>
            <a:fillRect/>
          </a:stretch>
        </p:blipFill>
        <p:spPr>
          <a:xfrm>
            <a:off x="311047" y="3852523"/>
            <a:ext cx="9633053" cy="1992584"/>
          </a:xfrm>
          <a:prstGeom prst="rect">
            <a:avLst/>
          </a:prstGeom>
        </p:spPr>
      </p:pic>
      <p:sp>
        <p:nvSpPr>
          <p:cNvPr id="24" name="TextBox 23">
            <a:extLst>
              <a:ext uri="{FF2B5EF4-FFF2-40B4-BE49-F238E27FC236}">
                <a16:creationId xmlns:a16="http://schemas.microsoft.com/office/drawing/2014/main" id="{BD8AE4D0-8724-4B82-8BC5-17AC770A7AA0}"/>
              </a:ext>
            </a:extLst>
          </p:cNvPr>
          <p:cNvSpPr txBox="1"/>
          <p:nvPr/>
        </p:nvSpPr>
        <p:spPr>
          <a:xfrm>
            <a:off x="311047" y="3320705"/>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25" name="그림 24">
            <a:extLst>
              <a:ext uri="{FF2B5EF4-FFF2-40B4-BE49-F238E27FC236}">
                <a16:creationId xmlns:a16="http://schemas.microsoft.com/office/drawing/2014/main" id="{5BF4C699-7FBB-406A-9FB1-AB2EC8660B3E}"/>
              </a:ext>
            </a:extLst>
          </p:cNvPr>
          <p:cNvPicPr>
            <a:picLocks noChangeAspect="1"/>
          </p:cNvPicPr>
          <p:nvPr/>
        </p:nvPicPr>
        <p:blipFill>
          <a:blip r:embed="rId5"/>
          <a:stretch>
            <a:fillRect/>
          </a:stretch>
        </p:blipFill>
        <p:spPr>
          <a:xfrm>
            <a:off x="10220325" y="0"/>
            <a:ext cx="1971675" cy="6858000"/>
          </a:xfrm>
          <a:prstGeom prst="rect">
            <a:avLst/>
          </a:prstGeom>
        </p:spPr>
      </p:pic>
      <p:sp>
        <p:nvSpPr>
          <p:cNvPr id="26" name="직사각형 25">
            <a:extLst>
              <a:ext uri="{FF2B5EF4-FFF2-40B4-BE49-F238E27FC236}">
                <a16:creationId xmlns:a16="http://schemas.microsoft.com/office/drawing/2014/main" id="{72E2BB56-BC1D-46F3-B37F-4B64161EFDF9}"/>
              </a:ext>
            </a:extLst>
          </p:cNvPr>
          <p:cNvSpPr/>
          <p:nvPr/>
        </p:nvSpPr>
        <p:spPr>
          <a:xfrm>
            <a:off x="10231633" y="1571301"/>
            <a:ext cx="1949057" cy="2152973"/>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384000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2590799"/>
            <a:ext cx="8320949" cy="2486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00980B00-5910-4F34-8D05-1013B7B3A4DC}"/>
              </a:ext>
            </a:extLst>
          </p:cNvPr>
          <p:cNvPicPr>
            <a:picLocks noChangeAspect="1"/>
          </p:cNvPicPr>
          <p:nvPr/>
        </p:nvPicPr>
        <p:blipFill>
          <a:blip r:embed="rId4"/>
          <a:stretch>
            <a:fillRect/>
          </a:stretch>
        </p:blipFill>
        <p:spPr>
          <a:xfrm>
            <a:off x="10220325" y="0"/>
            <a:ext cx="1971675" cy="6858000"/>
          </a:xfrm>
          <a:prstGeom prst="rect">
            <a:avLst/>
          </a:prstGeom>
        </p:spPr>
      </p:pic>
      <p:sp>
        <p:nvSpPr>
          <p:cNvPr id="14" name="직사각형 13">
            <a:extLst>
              <a:ext uri="{FF2B5EF4-FFF2-40B4-BE49-F238E27FC236}">
                <a16:creationId xmlns:a16="http://schemas.microsoft.com/office/drawing/2014/main" id="{F16C792A-5F61-4414-A39E-6D35D239F5AD}"/>
              </a:ext>
            </a:extLst>
          </p:cNvPr>
          <p:cNvSpPr/>
          <p:nvPr/>
        </p:nvSpPr>
        <p:spPr>
          <a:xfrm>
            <a:off x="10231633" y="1571302"/>
            <a:ext cx="1949057" cy="21434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504836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3000375"/>
            <a:ext cx="8320949" cy="207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2B6FC1E2-5BC8-4CA9-94C8-FD14E9E44C76}"/>
              </a:ext>
            </a:extLst>
          </p:cNvPr>
          <p:cNvPicPr>
            <a:picLocks noChangeAspect="1"/>
          </p:cNvPicPr>
          <p:nvPr/>
        </p:nvPicPr>
        <p:blipFill>
          <a:blip r:embed="rId4"/>
          <a:stretch>
            <a:fillRect/>
          </a:stretch>
        </p:blipFill>
        <p:spPr>
          <a:xfrm>
            <a:off x="10220325" y="0"/>
            <a:ext cx="1971675" cy="6858000"/>
          </a:xfrm>
          <a:prstGeom prst="rect">
            <a:avLst/>
          </a:prstGeom>
        </p:spPr>
      </p:pic>
      <p:sp>
        <p:nvSpPr>
          <p:cNvPr id="8" name="직사각형 7">
            <a:extLst>
              <a:ext uri="{FF2B5EF4-FFF2-40B4-BE49-F238E27FC236}">
                <a16:creationId xmlns:a16="http://schemas.microsoft.com/office/drawing/2014/main" id="{7D13A560-112C-42FC-ADD2-2E5AAA398FA2}"/>
              </a:ext>
            </a:extLst>
          </p:cNvPr>
          <p:cNvSpPr/>
          <p:nvPr/>
        </p:nvSpPr>
        <p:spPr>
          <a:xfrm>
            <a:off x="10231633" y="1571302"/>
            <a:ext cx="1949057" cy="21434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087338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3600451"/>
            <a:ext cx="8320949" cy="1476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067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fontScale="92500"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
        <p:nvSpPr>
          <p:cNvPr id="4" name="TextBox 3">
            <a:extLst>
              <a:ext uri="{FF2B5EF4-FFF2-40B4-BE49-F238E27FC236}">
                <a16:creationId xmlns:a16="http://schemas.microsoft.com/office/drawing/2014/main" id="{47F62242-17D7-C7CE-EA60-1D96BB5FCA0B}"/>
              </a:ext>
            </a:extLst>
          </p:cNvPr>
          <p:cNvSpPr txBox="1"/>
          <p:nvPr/>
        </p:nvSpPr>
        <p:spPr>
          <a:xfrm>
            <a:off x="8667750" y="5620048"/>
            <a:ext cx="3326680" cy="923330"/>
          </a:xfrm>
          <a:prstGeom prst="rect">
            <a:avLst/>
          </a:prstGeom>
          <a:noFill/>
        </p:spPr>
        <p:txBody>
          <a:bodyPr wrap="none" rtlCol="0">
            <a:spAutoFit/>
          </a:bodyPr>
          <a:lstStyle/>
          <a:p>
            <a:r>
              <a:rPr kumimoji="1" lang="ko-Kore-KR" altLang="en-US"/>
              <a:t>정경훈</a:t>
            </a:r>
            <a:r>
              <a:rPr kumimoji="1" lang="en-US" altLang="ko-Kore-KR"/>
              <a:t>,</a:t>
            </a:r>
            <a:r>
              <a:rPr kumimoji="1" lang="ko-KR" altLang="en-US"/>
              <a:t> </a:t>
            </a:r>
            <a:r>
              <a:rPr kumimoji="1" lang="en-US" altLang="ko-Kore-KR">
                <a:hlinkClick r:id="rId3"/>
              </a:rPr>
              <a:t>scientist0205@snu.ac.kr</a:t>
            </a:r>
            <a:r>
              <a:rPr kumimoji="1" lang="en-US" altLang="ko-Kore-KR"/>
              <a:t> </a:t>
            </a:r>
            <a:endParaRPr lang="en-US" altLang="ko-KR"/>
          </a:p>
          <a:p>
            <a:r>
              <a:rPr lang="ko-KR" altLang="en-US"/>
              <a:t>이동주</a:t>
            </a:r>
            <a:r>
              <a:rPr lang="en-US" altLang="ko-KR"/>
              <a:t>, </a:t>
            </a:r>
            <a:r>
              <a:rPr lang="en" altLang="ko-Kore-KR">
                <a:hlinkClick r:id="rId4"/>
              </a:rPr>
              <a:t>ehdwn8242@snu.ac.kr</a:t>
            </a:r>
            <a:endParaRPr lang="en" altLang="ko-Kore-KR"/>
          </a:p>
          <a:p>
            <a:r>
              <a:rPr lang="ko-KR" altLang="en-US"/>
              <a:t>양선아</a:t>
            </a:r>
            <a:r>
              <a:rPr lang="en-US" altLang="ko-KR"/>
              <a:t>, </a:t>
            </a:r>
            <a:r>
              <a:rPr lang="en" altLang="ko-Kore-KR">
                <a:hlinkClick r:id="rId5"/>
              </a:rPr>
              <a:t>tjsdk3105@gmail.com</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4029075"/>
            <a:ext cx="8320949" cy="104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54450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4457700"/>
            <a:ext cx="8320949" cy="619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56436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Tree>
    <p:extLst>
      <p:ext uri="{BB962C8B-B14F-4D97-AF65-F5344CB8AC3E}">
        <p14:creationId xmlns:p14="http://schemas.microsoft.com/office/powerpoint/2010/main" val="1338816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3" name="직사각형 2">
            <a:extLst>
              <a:ext uri="{FF2B5EF4-FFF2-40B4-BE49-F238E27FC236}">
                <a16:creationId xmlns:a16="http://schemas.microsoft.com/office/drawing/2014/main" id="{88726672-4470-4467-8C8B-82AFB3B2F012}"/>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D6BDBF9C-3FC6-482A-BB35-F92D7D9C8DDD}"/>
              </a:ext>
            </a:extLst>
          </p:cNvPr>
          <p:cNvPicPr>
            <a:picLocks noChangeAspect="1"/>
          </p:cNvPicPr>
          <p:nvPr/>
        </p:nvPicPr>
        <p:blipFill>
          <a:blip r:embed="rId4"/>
          <a:stretch>
            <a:fillRect/>
          </a:stretch>
        </p:blipFill>
        <p:spPr>
          <a:xfrm>
            <a:off x="2677879" y="1867571"/>
            <a:ext cx="5533039" cy="4676310"/>
          </a:xfrm>
          <a:prstGeom prst="rect">
            <a:avLst/>
          </a:prstGeom>
          <a:ln>
            <a:solidFill>
              <a:schemeClr val="tx1"/>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08938E01-B8BC-41CD-880E-A317372CEDC7}"/>
              </a:ext>
            </a:extLst>
          </p:cNvPr>
          <p:cNvPicPr>
            <a:picLocks noChangeAspect="1"/>
          </p:cNvPicPr>
          <p:nvPr/>
        </p:nvPicPr>
        <p:blipFill>
          <a:blip r:embed="rId5"/>
          <a:stretch>
            <a:fillRect/>
          </a:stretch>
        </p:blipFill>
        <p:spPr>
          <a:xfrm>
            <a:off x="309351" y="1952421"/>
            <a:ext cx="2176553" cy="381204"/>
          </a:xfrm>
          <a:prstGeom prst="rect">
            <a:avLst/>
          </a:prstGeom>
        </p:spPr>
      </p:pic>
    </p:spTree>
    <p:extLst>
      <p:ext uri="{BB962C8B-B14F-4D97-AF65-F5344CB8AC3E}">
        <p14:creationId xmlns:p14="http://schemas.microsoft.com/office/powerpoint/2010/main" val="225708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7" name="그림 6">
            <a:extLst>
              <a:ext uri="{FF2B5EF4-FFF2-40B4-BE49-F238E27FC236}">
                <a16:creationId xmlns:a16="http://schemas.microsoft.com/office/drawing/2014/main" id="{B26508DA-6CE0-46DC-ABAB-C06342F1AFD8}"/>
              </a:ext>
            </a:extLst>
          </p:cNvPr>
          <p:cNvPicPr>
            <a:picLocks noChangeAspect="1"/>
          </p:cNvPicPr>
          <p:nvPr/>
        </p:nvPicPr>
        <p:blipFill>
          <a:blip r:embed="rId3"/>
          <a:stretch>
            <a:fillRect/>
          </a:stretch>
        </p:blipFill>
        <p:spPr>
          <a:xfrm>
            <a:off x="303258" y="1996910"/>
            <a:ext cx="11050542" cy="543001"/>
          </a:xfrm>
          <a:prstGeom prst="rect">
            <a:avLst/>
          </a:prstGeom>
        </p:spPr>
      </p:pic>
      <p:pic>
        <p:nvPicPr>
          <p:cNvPr id="8" name="그림 7">
            <a:extLst>
              <a:ext uri="{FF2B5EF4-FFF2-40B4-BE49-F238E27FC236}">
                <a16:creationId xmlns:a16="http://schemas.microsoft.com/office/drawing/2014/main" id="{342FFEE9-183D-4142-8B05-EFBD1BC7EA47}"/>
              </a:ext>
            </a:extLst>
          </p:cNvPr>
          <p:cNvPicPr>
            <a:picLocks noChangeAspect="1"/>
          </p:cNvPicPr>
          <p:nvPr/>
        </p:nvPicPr>
        <p:blipFill>
          <a:blip r:embed="rId4"/>
          <a:stretch>
            <a:fillRect/>
          </a:stretch>
        </p:blipFill>
        <p:spPr>
          <a:xfrm>
            <a:off x="6724650" y="3008074"/>
            <a:ext cx="4172318" cy="352628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82337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6461851" cy="42505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5" name="그림 14">
            <a:extLst>
              <a:ext uri="{FF2B5EF4-FFF2-40B4-BE49-F238E27FC236}">
                <a16:creationId xmlns:a16="http://schemas.microsoft.com/office/drawing/2014/main" id="{8C9EE73A-7B28-4176-93D2-6222710EAF5A}"/>
              </a:ext>
            </a:extLst>
          </p:cNvPr>
          <p:cNvPicPr>
            <a:picLocks noChangeAspect="1"/>
          </p:cNvPicPr>
          <p:nvPr/>
        </p:nvPicPr>
        <p:blipFill>
          <a:blip r:embed="rId4"/>
          <a:stretch>
            <a:fillRect/>
          </a:stretch>
        </p:blipFill>
        <p:spPr>
          <a:xfrm>
            <a:off x="295274" y="1883273"/>
            <a:ext cx="9743237" cy="1545727"/>
          </a:xfrm>
          <a:prstGeom prst="rect">
            <a:avLst/>
          </a:prstGeom>
        </p:spPr>
      </p:pic>
      <p:pic>
        <p:nvPicPr>
          <p:cNvPr id="24" name="그림 23">
            <a:extLst>
              <a:ext uri="{FF2B5EF4-FFF2-40B4-BE49-F238E27FC236}">
                <a16:creationId xmlns:a16="http://schemas.microsoft.com/office/drawing/2014/main" id="{02CDAA08-368A-493F-8673-385845EE2C26}"/>
              </a:ext>
            </a:extLst>
          </p:cNvPr>
          <p:cNvPicPr>
            <a:picLocks noChangeAspect="1"/>
          </p:cNvPicPr>
          <p:nvPr/>
        </p:nvPicPr>
        <p:blipFill>
          <a:blip r:embed="rId5"/>
          <a:stretch>
            <a:fillRect/>
          </a:stretch>
        </p:blipFill>
        <p:spPr>
          <a:xfrm>
            <a:off x="362136" y="4074877"/>
            <a:ext cx="9267640" cy="2159715"/>
          </a:xfrm>
          <a:prstGeom prst="rect">
            <a:avLst/>
          </a:prstGeom>
        </p:spPr>
      </p:pic>
      <p:sp>
        <p:nvSpPr>
          <p:cNvPr id="28" name="TextBox 27">
            <a:extLst>
              <a:ext uri="{FF2B5EF4-FFF2-40B4-BE49-F238E27FC236}">
                <a16:creationId xmlns:a16="http://schemas.microsoft.com/office/drawing/2014/main" id="{0D6521BB-188D-41CC-8D60-4F7CC7633A75}"/>
              </a:ext>
            </a:extLst>
          </p:cNvPr>
          <p:cNvSpPr txBox="1"/>
          <p:nvPr/>
        </p:nvSpPr>
        <p:spPr>
          <a:xfrm>
            <a:off x="295274" y="357676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3280694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6461851" cy="42505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9" name="그림 18">
            <a:extLst>
              <a:ext uri="{FF2B5EF4-FFF2-40B4-BE49-F238E27FC236}">
                <a16:creationId xmlns:a16="http://schemas.microsoft.com/office/drawing/2014/main" id="{FE206FFF-A040-4A9D-B9B7-28094959A83F}"/>
              </a:ext>
            </a:extLst>
          </p:cNvPr>
          <p:cNvPicPr>
            <a:picLocks noChangeAspect="1"/>
          </p:cNvPicPr>
          <p:nvPr/>
        </p:nvPicPr>
        <p:blipFill>
          <a:blip r:embed="rId4"/>
          <a:stretch>
            <a:fillRect/>
          </a:stretch>
        </p:blipFill>
        <p:spPr>
          <a:xfrm>
            <a:off x="197907" y="1968546"/>
            <a:ext cx="10033726" cy="1268452"/>
          </a:xfrm>
          <a:prstGeom prst="rect">
            <a:avLst/>
          </a:prstGeom>
        </p:spPr>
      </p:pic>
      <p:pic>
        <p:nvPicPr>
          <p:cNvPr id="3" name="그림 2">
            <a:extLst>
              <a:ext uri="{FF2B5EF4-FFF2-40B4-BE49-F238E27FC236}">
                <a16:creationId xmlns:a16="http://schemas.microsoft.com/office/drawing/2014/main" id="{6BCC69D5-DC58-4C9E-9FE0-CB2BC92D47B6}"/>
              </a:ext>
            </a:extLst>
          </p:cNvPr>
          <p:cNvPicPr>
            <a:picLocks noChangeAspect="1"/>
          </p:cNvPicPr>
          <p:nvPr/>
        </p:nvPicPr>
        <p:blipFill>
          <a:blip r:embed="rId5"/>
          <a:stretch>
            <a:fillRect/>
          </a:stretch>
        </p:blipFill>
        <p:spPr>
          <a:xfrm>
            <a:off x="186599" y="4128176"/>
            <a:ext cx="9743237" cy="1761530"/>
          </a:xfrm>
          <a:prstGeom prst="rect">
            <a:avLst/>
          </a:prstGeom>
        </p:spPr>
      </p:pic>
      <p:sp>
        <p:nvSpPr>
          <p:cNvPr id="11" name="TextBox 10">
            <a:extLst>
              <a:ext uri="{FF2B5EF4-FFF2-40B4-BE49-F238E27FC236}">
                <a16:creationId xmlns:a16="http://schemas.microsoft.com/office/drawing/2014/main" id="{A033739F-D8B8-4987-9EBE-AC85E45579BD}"/>
              </a:ext>
            </a:extLst>
          </p:cNvPr>
          <p:cNvSpPr txBox="1"/>
          <p:nvPr/>
        </p:nvSpPr>
        <p:spPr>
          <a:xfrm>
            <a:off x="295274" y="357676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943374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6461851" cy="42505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62FA484D-1E9C-454D-AA99-8F4B7877ED19}"/>
              </a:ext>
            </a:extLst>
          </p:cNvPr>
          <p:cNvPicPr>
            <a:picLocks noChangeAspect="1"/>
          </p:cNvPicPr>
          <p:nvPr/>
        </p:nvPicPr>
        <p:blipFill>
          <a:blip r:embed="rId4"/>
          <a:stretch>
            <a:fillRect/>
          </a:stretch>
        </p:blipFill>
        <p:spPr>
          <a:xfrm>
            <a:off x="1181099" y="2687932"/>
            <a:ext cx="4991797" cy="1600423"/>
          </a:xfrm>
          <a:prstGeom prst="rect">
            <a:avLst/>
          </a:prstGeom>
        </p:spPr>
      </p:pic>
      <p:sp>
        <p:nvSpPr>
          <p:cNvPr id="12" name="직사각형 11">
            <a:extLst>
              <a:ext uri="{FF2B5EF4-FFF2-40B4-BE49-F238E27FC236}">
                <a16:creationId xmlns:a16="http://schemas.microsoft.com/office/drawing/2014/main" id="{DDE1FC04-1D93-4612-AEEB-BF40958330E8}"/>
              </a:ext>
            </a:extLst>
          </p:cNvPr>
          <p:cNvSpPr/>
          <p:nvPr/>
        </p:nvSpPr>
        <p:spPr>
          <a:xfrm>
            <a:off x="581100" y="4706545"/>
            <a:ext cx="6191794" cy="41274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lnSpc>
                <a:spcPct val="130000"/>
              </a:lnSpc>
            </a:pPr>
            <a:r>
              <a:rPr lang="en-US" altLang="ko-KR" sz="1800" dirty="0"/>
              <a:t>List </a:t>
            </a:r>
            <a:r>
              <a:rPr lang="ko-KR" altLang="en-US" sz="1800" dirty="0"/>
              <a:t>형태를 이용하여 </a:t>
            </a:r>
            <a:r>
              <a:rPr lang="en-US" altLang="ko-KR" sz="1800" dirty="0"/>
              <a:t>for loop</a:t>
            </a:r>
            <a:r>
              <a:rPr lang="ko-KR" altLang="en-US" sz="1800" dirty="0"/>
              <a:t>을 돌릴 예정</a:t>
            </a:r>
            <a:endParaRPr lang="en-US" altLang="ko-KR" sz="1800" dirty="0"/>
          </a:p>
        </p:txBody>
      </p:sp>
    </p:spTree>
    <p:extLst>
      <p:ext uri="{BB962C8B-B14F-4D97-AF65-F5344CB8AC3E}">
        <p14:creationId xmlns:p14="http://schemas.microsoft.com/office/powerpoint/2010/main" val="4257255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98"/>
          <a:stretch/>
        </p:blipFill>
        <p:spPr>
          <a:xfrm>
            <a:off x="373224" y="2574450"/>
            <a:ext cx="7397384" cy="3271200"/>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6098" y="4132776"/>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6098" y="4678938"/>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14894" y="5647471"/>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5073" y="4562933"/>
            <a:ext cx="1225198" cy="62600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2943" y="4216085"/>
            <a:ext cx="1225685" cy="31859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15617" y="2782705"/>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47389" y="3255028"/>
            <a:ext cx="2425023" cy="412421"/>
          </a:xfrm>
          <a:prstGeom prst="rect">
            <a:avLst/>
          </a:prstGeom>
          <a:noFill/>
        </p:spPr>
        <p:txBody>
          <a:bodyPr wrap="none" rtlCol="0">
            <a:spAutoFit/>
          </a:bodyPr>
          <a:lstStyle/>
          <a:p>
            <a:pPr>
              <a:lnSpc>
                <a:spcPct val="130000"/>
              </a:lnSpc>
            </a:pPr>
            <a:r>
              <a:rPr lang="en-US" altLang="ko-KR" sz="1600" dirty="0"/>
              <a:t>Prepare DESeq2 dataset</a:t>
            </a:r>
          </a:p>
        </p:txBody>
      </p:sp>
      <p:sp>
        <p:nvSpPr>
          <p:cNvPr id="16" name="오른쪽 중괄호 34">
            <a:extLst>
              <a:ext uri="{FF2B5EF4-FFF2-40B4-BE49-F238E27FC236}">
                <a16:creationId xmlns:a16="http://schemas.microsoft.com/office/drawing/2014/main" id="{718EAC1E-F5FF-AC46-9605-1EF4BFE80AE7}"/>
              </a:ext>
            </a:extLst>
          </p:cNvPr>
          <p:cNvSpPr/>
          <p:nvPr/>
        </p:nvSpPr>
        <p:spPr>
          <a:xfrm>
            <a:off x="7410172" y="5233772"/>
            <a:ext cx="1225198" cy="5580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BA14D02-EE89-7144-B4A4-0C56736927E4}"/>
              </a:ext>
            </a:extLst>
          </p:cNvPr>
          <p:cNvSpPr txBox="1"/>
          <p:nvPr/>
        </p:nvSpPr>
        <p:spPr>
          <a:xfrm>
            <a:off x="8746098" y="5309011"/>
            <a:ext cx="2536592" cy="626005"/>
          </a:xfrm>
          <a:prstGeom prst="rect">
            <a:avLst/>
          </a:prstGeom>
          <a:noFill/>
        </p:spPr>
        <p:txBody>
          <a:bodyPr wrap="none" rtlCol="0">
            <a:spAutoFit/>
          </a:bodyPr>
          <a:lstStyle/>
          <a:p>
            <a:pPr>
              <a:lnSpc>
                <a:spcPct val="130000"/>
              </a:lnSpc>
            </a:pPr>
            <a:r>
              <a:rPr lang="en-US" altLang="ko-KR" sz="1600" dirty="0"/>
              <a:t>Order by specific column</a:t>
            </a:r>
          </a:p>
          <a:p>
            <a:pPr>
              <a:lnSpc>
                <a:spcPct val="130000"/>
              </a:lnSpc>
            </a:pPr>
            <a:r>
              <a:rPr lang="en-US" altLang="ko-KR" sz="1200" dirty="0"/>
              <a:t>ex) by FC / by adjusted p value</a:t>
            </a:r>
          </a:p>
        </p:txBody>
      </p:sp>
    </p:spTree>
    <p:extLst>
      <p:ext uri="{BB962C8B-B14F-4D97-AF65-F5344CB8AC3E}">
        <p14:creationId xmlns:p14="http://schemas.microsoft.com/office/powerpoint/2010/main" val="243594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a:t>1. Gene Express Omnibus</a:t>
            </a:r>
            <a:r>
              <a:rPr kumimoji="1" lang="ko-KR" altLang="en-US"/>
              <a:t> </a:t>
            </a:r>
            <a:endParaRPr kumimoji="1" lang="ko-Kore-KR" altLang="en-US"/>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5" name="그림 4">
            <a:extLst>
              <a:ext uri="{FF2B5EF4-FFF2-40B4-BE49-F238E27FC236}">
                <a16:creationId xmlns:a16="http://schemas.microsoft.com/office/drawing/2014/main" id="{899F1B1C-B355-4718-BE79-EDFDF237A547}"/>
              </a:ext>
            </a:extLst>
          </p:cNvPr>
          <p:cNvPicPr>
            <a:picLocks noChangeAspect="1"/>
          </p:cNvPicPr>
          <p:nvPr/>
        </p:nvPicPr>
        <p:blipFill>
          <a:blip r:embed="rId3"/>
          <a:stretch>
            <a:fillRect/>
          </a:stretch>
        </p:blipFill>
        <p:spPr>
          <a:xfrm>
            <a:off x="256359" y="2147702"/>
            <a:ext cx="9868716" cy="1602703"/>
          </a:xfrm>
          <a:prstGeom prst="rect">
            <a:avLst/>
          </a:prstGeom>
        </p:spPr>
      </p:pic>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4"/>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0" name="직사각형 29">
            <a:extLst>
              <a:ext uri="{FF2B5EF4-FFF2-40B4-BE49-F238E27FC236}">
                <a16:creationId xmlns:a16="http://schemas.microsoft.com/office/drawing/2014/main" id="{5465D6A8-0EEE-4835-8FD4-9EEAA4099D97}"/>
              </a:ext>
            </a:extLst>
          </p:cNvPr>
          <p:cNvSpPr/>
          <p:nvPr/>
        </p:nvSpPr>
        <p:spPr>
          <a:xfrm>
            <a:off x="374914" y="3229440"/>
            <a:ext cx="8950061" cy="52096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2227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5" name="그림 4">
            <a:extLst>
              <a:ext uri="{FF2B5EF4-FFF2-40B4-BE49-F238E27FC236}">
                <a16:creationId xmlns:a16="http://schemas.microsoft.com/office/drawing/2014/main" id="{899F1B1C-B355-4718-BE79-EDFDF237A547}"/>
              </a:ext>
            </a:extLst>
          </p:cNvPr>
          <p:cNvPicPr>
            <a:picLocks noChangeAspect="1"/>
          </p:cNvPicPr>
          <p:nvPr/>
        </p:nvPicPr>
        <p:blipFill>
          <a:blip r:embed="rId3"/>
          <a:stretch>
            <a:fillRect/>
          </a:stretch>
        </p:blipFill>
        <p:spPr>
          <a:xfrm>
            <a:off x="256359" y="2147702"/>
            <a:ext cx="9868716" cy="1602703"/>
          </a:xfrm>
          <a:prstGeom prst="rect">
            <a:avLst/>
          </a:prstGeom>
        </p:spPr>
      </p:pic>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4"/>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B79312AF-E8E1-450B-9C45-A26C9F3E35D0}"/>
              </a:ext>
            </a:extLst>
          </p:cNvPr>
          <p:cNvPicPr>
            <a:picLocks noChangeAspect="1"/>
          </p:cNvPicPr>
          <p:nvPr/>
        </p:nvPicPr>
        <p:blipFill>
          <a:blip r:embed="rId5"/>
          <a:stretch>
            <a:fillRect/>
          </a:stretch>
        </p:blipFill>
        <p:spPr>
          <a:xfrm>
            <a:off x="388538" y="4200384"/>
            <a:ext cx="9516803" cy="2019582"/>
          </a:xfrm>
          <a:prstGeom prst="rect">
            <a:avLst/>
          </a:prstGeom>
        </p:spPr>
      </p:pic>
      <p:sp>
        <p:nvSpPr>
          <p:cNvPr id="29" name="TextBox 28">
            <a:extLst>
              <a:ext uri="{FF2B5EF4-FFF2-40B4-BE49-F238E27FC236}">
                <a16:creationId xmlns:a16="http://schemas.microsoft.com/office/drawing/2014/main" id="{62F77750-7534-4CA9-B3AE-C037C3464F8D}"/>
              </a:ext>
            </a:extLst>
          </p:cNvPr>
          <p:cNvSpPr txBox="1"/>
          <p:nvPr/>
        </p:nvSpPr>
        <p:spPr>
          <a:xfrm>
            <a:off x="256359" y="378684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1892910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5" name="그림 4">
            <a:extLst>
              <a:ext uri="{FF2B5EF4-FFF2-40B4-BE49-F238E27FC236}">
                <a16:creationId xmlns:a16="http://schemas.microsoft.com/office/drawing/2014/main" id="{899F1B1C-B355-4718-BE79-EDFDF237A547}"/>
              </a:ext>
            </a:extLst>
          </p:cNvPr>
          <p:cNvPicPr>
            <a:picLocks noChangeAspect="1"/>
          </p:cNvPicPr>
          <p:nvPr/>
        </p:nvPicPr>
        <p:blipFill>
          <a:blip r:embed="rId3"/>
          <a:stretch>
            <a:fillRect/>
          </a:stretch>
        </p:blipFill>
        <p:spPr>
          <a:xfrm>
            <a:off x="256359" y="2147702"/>
            <a:ext cx="9868716" cy="1602703"/>
          </a:xfrm>
          <a:prstGeom prst="rect">
            <a:avLst/>
          </a:prstGeom>
        </p:spPr>
      </p:pic>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4"/>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9" name="TextBox 28">
            <a:extLst>
              <a:ext uri="{FF2B5EF4-FFF2-40B4-BE49-F238E27FC236}">
                <a16:creationId xmlns:a16="http://schemas.microsoft.com/office/drawing/2014/main" id="{62F77750-7534-4CA9-B3AE-C037C3464F8D}"/>
              </a:ext>
            </a:extLst>
          </p:cNvPr>
          <p:cNvSpPr txBox="1"/>
          <p:nvPr/>
        </p:nvSpPr>
        <p:spPr>
          <a:xfrm>
            <a:off x="256359" y="378684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3" name="그림 2">
            <a:extLst>
              <a:ext uri="{FF2B5EF4-FFF2-40B4-BE49-F238E27FC236}">
                <a16:creationId xmlns:a16="http://schemas.microsoft.com/office/drawing/2014/main" id="{6BEDC0E9-76AB-4303-8327-786159780B0B}"/>
              </a:ext>
            </a:extLst>
          </p:cNvPr>
          <p:cNvPicPr>
            <a:picLocks noChangeAspect="1"/>
          </p:cNvPicPr>
          <p:nvPr/>
        </p:nvPicPr>
        <p:blipFill>
          <a:blip r:embed="rId5"/>
          <a:stretch>
            <a:fillRect/>
          </a:stretch>
        </p:blipFill>
        <p:spPr>
          <a:xfrm>
            <a:off x="186599" y="4424073"/>
            <a:ext cx="9868716" cy="1572203"/>
          </a:xfrm>
          <a:prstGeom prst="rect">
            <a:avLst/>
          </a:prstGeom>
        </p:spPr>
      </p:pic>
    </p:spTree>
    <p:extLst>
      <p:ext uri="{BB962C8B-B14F-4D97-AF65-F5344CB8AC3E}">
        <p14:creationId xmlns:p14="http://schemas.microsoft.com/office/powerpoint/2010/main" val="3524893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7" name="그림 6">
            <a:extLst>
              <a:ext uri="{FF2B5EF4-FFF2-40B4-BE49-F238E27FC236}">
                <a16:creationId xmlns:a16="http://schemas.microsoft.com/office/drawing/2014/main" id="{81ACC77B-51FA-4AA9-B098-903919BC6A1E}"/>
              </a:ext>
            </a:extLst>
          </p:cNvPr>
          <p:cNvPicPr>
            <a:picLocks noChangeAspect="1"/>
          </p:cNvPicPr>
          <p:nvPr/>
        </p:nvPicPr>
        <p:blipFill>
          <a:blip r:embed="rId4"/>
          <a:stretch>
            <a:fillRect/>
          </a:stretch>
        </p:blipFill>
        <p:spPr>
          <a:xfrm>
            <a:off x="186599" y="2265481"/>
            <a:ext cx="9829800" cy="605247"/>
          </a:xfrm>
          <a:prstGeom prst="rect">
            <a:avLst/>
          </a:prstGeom>
        </p:spPr>
      </p:pic>
      <p:pic>
        <p:nvPicPr>
          <p:cNvPr id="10" name="그림 9">
            <a:extLst>
              <a:ext uri="{FF2B5EF4-FFF2-40B4-BE49-F238E27FC236}">
                <a16:creationId xmlns:a16="http://schemas.microsoft.com/office/drawing/2014/main" id="{28255A84-F437-4AE3-B104-D36C40D668E3}"/>
              </a:ext>
            </a:extLst>
          </p:cNvPr>
          <p:cNvPicPr>
            <a:picLocks noChangeAspect="1"/>
          </p:cNvPicPr>
          <p:nvPr/>
        </p:nvPicPr>
        <p:blipFill>
          <a:blip r:embed="rId5"/>
          <a:stretch>
            <a:fillRect/>
          </a:stretch>
        </p:blipFill>
        <p:spPr>
          <a:xfrm>
            <a:off x="186599" y="3819526"/>
            <a:ext cx="3846180" cy="2026006"/>
          </a:xfrm>
          <a:prstGeom prst="rect">
            <a:avLst/>
          </a:prstGeom>
        </p:spPr>
      </p:pic>
      <p:pic>
        <p:nvPicPr>
          <p:cNvPr id="11" name="그림 10">
            <a:extLst>
              <a:ext uri="{FF2B5EF4-FFF2-40B4-BE49-F238E27FC236}">
                <a16:creationId xmlns:a16="http://schemas.microsoft.com/office/drawing/2014/main" id="{94D6A7BB-667E-4B6E-B3BD-97CA58C76424}"/>
              </a:ext>
            </a:extLst>
          </p:cNvPr>
          <p:cNvPicPr>
            <a:picLocks noChangeAspect="1"/>
          </p:cNvPicPr>
          <p:nvPr/>
        </p:nvPicPr>
        <p:blipFill>
          <a:blip r:embed="rId6"/>
          <a:stretch>
            <a:fillRect/>
          </a:stretch>
        </p:blipFill>
        <p:spPr>
          <a:xfrm>
            <a:off x="186599" y="3165399"/>
            <a:ext cx="3846180" cy="359456"/>
          </a:xfrm>
          <a:prstGeom prst="rect">
            <a:avLst/>
          </a:prstGeom>
        </p:spPr>
      </p:pic>
      <p:pic>
        <p:nvPicPr>
          <p:cNvPr id="3" name="그림 2">
            <a:extLst>
              <a:ext uri="{FF2B5EF4-FFF2-40B4-BE49-F238E27FC236}">
                <a16:creationId xmlns:a16="http://schemas.microsoft.com/office/drawing/2014/main" id="{97C0AF28-C74E-43EE-A9A7-23D36D92391B}"/>
              </a:ext>
            </a:extLst>
          </p:cNvPr>
          <p:cNvPicPr>
            <a:picLocks noChangeAspect="1"/>
          </p:cNvPicPr>
          <p:nvPr/>
        </p:nvPicPr>
        <p:blipFill>
          <a:blip r:embed="rId7"/>
          <a:stretch>
            <a:fillRect/>
          </a:stretch>
        </p:blipFill>
        <p:spPr>
          <a:xfrm>
            <a:off x="5673154" y="2964087"/>
            <a:ext cx="4303738" cy="3219714"/>
          </a:xfrm>
          <a:prstGeom prst="rect">
            <a:avLst/>
          </a:prstGeom>
        </p:spPr>
      </p:pic>
      <p:sp>
        <p:nvSpPr>
          <p:cNvPr id="5" name="화살표: 오른쪽 4">
            <a:extLst>
              <a:ext uri="{FF2B5EF4-FFF2-40B4-BE49-F238E27FC236}">
                <a16:creationId xmlns:a16="http://schemas.microsoft.com/office/drawing/2014/main" id="{551455C7-A132-48E9-9784-F2E0898A5DFE}"/>
              </a:ext>
            </a:extLst>
          </p:cNvPr>
          <p:cNvSpPr/>
          <p:nvPr/>
        </p:nvSpPr>
        <p:spPr>
          <a:xfrm>
            <a:off x="4448175" y="3735964"/>
            <a:ext cx="742950" cy="75031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73823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4CD21E78-3920-4F5D-B953-6089459916A7}"/>
              </a:ext>
            </a:extLst>
          </p:cNvPr>
          <p:cNvPicPr>
            <a:picLocks noChangeAspect="1"/>
          </p:cNvPicPr>
          <p:nvPr/>
        </p:nvPicPr>
        <p:blipFill>
          <a:blip r:embed="rId4"/>
          <a:stretch>
            <a:fillRect/>
          </a:stretch>
        </p:blipFill>
        <p:spPr>
          <a:xfrm>
            <a:off x="186599" y="2169813"/>
            <a:ext cx="9620250" cy="483990"/>
          </a:xfrm>
          <a:prstGeom prst="rect">
            <a:avLst/>
          </a:prstGeom>
        </p:spPr>
      </p:pic>
      <p:pic>
        <p:nvPicPr>
          <p:cNvPr id="12" name="그림 11">
            <a:extLst>
              <a:ext uri="{FF2B5EF4-FFF2-40B4-BE49-F238E27FC236}">
                <a16:creationId xmlns:a16="http://schemas.microsoft.com/office/drawing/2014/main" id="{1B566BA0-3923-4573-9C14-249D9FDA3503}"/>
              </a:ext>
            </a:extLst>
          </p:cNvPr>
          <p:cNvPicPr>
            <a:picLocks noChangeAspect="1"/>
          </p:cNvPicPr>
          <p:nvPr/>
        </p:nvPicPr>
        <p:blipFill>
          <a:blip r:embed="rId5"/>
          <a:stretch>
            <a:fillRect/>
          </a:stretch>
        </p:blipFill>
        <p:spPr>
          <a:xfrm>
            <a:off x="374914" y="3808855"/>
            <a:ext cx="8230749" cy="790685"/>
          </a:xfrm>
          <a:prstGeom prst="rect">
            <a:avLst/>
          </a:prstGeom>
        </p:spPr>
      </p:pic>
      <p:sp>
        <p:nvSpPr>
          <p:cNvPr id="23" name="TextBox 22">
            <a:extLst>
              <a:ext uri="{FF2B5EF4-FFF2-40B4-BE49-F238E27FC236}">
                <a16:creationId xmlns:a16="http://schemas.microsoft.com/office/drawing/2014/main" id="{642AA386-B872-4C04-9C76-5E83484659A3}"/>
              </a:ext>
            </a:extLst>
          </p:cNvPr>
          <p:cNvSpPr txBox="1"/>
          <p:nvPr/>
        </p:nvSpPr>
        <p:spPr>
          <a:xfrm>
            <a:off x="303984" y="3240454"/>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2513416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3325206" cy="377091"/>
          </a:xfrm>
          <a:prstGeom prst="rect">
            <a:avLst/>
          </a:prstGeom>
          <a:noFill/>
        </p:spPr>
        <p:txBody>
          <a:bodyPr wrap="none" rtlCol="0">
            <a:spAutoFit/>
          </a:bodyPr>
          <a:lstStyle/>
          <a:p>
            <a:pPr>
              <a:lnSpc>
                <a:spcPct val="130000"/>
              </a:lnSpc>
            </a:pPr>
            <a:r>
              <a:rPr lang="en-US" altLang="ko-KR" sz="1600" dirty="0"/>
              <a:t>Normalization &amp; Batch correction</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3" name="그림 2">
            <a:extLst>
              <a:ext uri="{FF2B5EF4-FFF2-40B4-BE49-F238E27FC236}">
                <a16:creationId xmlns:a16="http://schemas.microsoft.com/office/drawing/2014/main" id="{2F768324-82B4-408D-960A-21278F9900C7}"/>
              </a:ext>
            </a:extLst>
          </p:cNvPr>
          <p:cNvPicPr>
            <a:picLocks noChangeAspect="1"/>
          </p:cNvPicPr>
          <p:nvPr/>
        </p:nvPicPr>
        <p:blipFill>
          <a:blip r:embed="rId4"/>
          <a:stretch>
            <a:fillRect/>
          </a:stretch>
        </p:blipFill>
        <p:spPr>
          <a:xfrm>
            <a:off x="374914" y="2186539"/>
            <a:ext cx="5595076" cy="684943"/>
          </a:xfrm>
          <a:prstGeom prst="rect">
            <a:avLst/>
          </a:prstGeom>
        </p:spPr>
      </p:pic>
      <p:pic>
        <p:nvPicPr>
          <p:cNvPr id="7" name="그림 6">
            <a:extLst>
              <a:ext uri="{FF2B5EF4-FFF2-40B4-BE49-F238E27FC236}">
                <a16:creationId xmlns:a16="http://schemas.microsoft.com/office/drawing/2014/main" id="{BFA9581D-4C03-4605-A2F5-30816A9DB605}"/>
              </a:ext>
            </a:extLst>
          </p:cNvPr>
          <p:cNvPicPr>
            <a:picLocks noChangeAspect="1"/>
          </p:cNvPicPr>
          <p:nvPr/>
        </p:nvPicPr>
        <p:blipFill>
          <a:blip r:embed="rId5"/>
          <a:stretch>
            <a:fillRect/>
          </a:stretch>
        </p:blipFill>
        <p:spPr>
          <a:xfrm>
            <a:off x="374914" y="3763781"/>
            <a:ext cx="3896269" cy="1762371"/>
          </a:xfrm>
          <a:prstGeom prst="rect">
            <a:avLst/>
          </a:prstGeom>
        </p:spPr>
      </p:pic>
      <p:sp>
        <p:nvSpPr>
          <p:cNvPr id="14" name="TextBox 13">
            <a:extLst>
              <a:ext uri="{FF2B5EF4-FFF2-40B4-BE49-F238E27FC236}">
                <a16:creationId xmlns:a16="http://schemas.microsoft.com/office/drawing/2014/main" id="{DD0B0372-C5FA-4D17-AF73-094641F5C15F}"/>
              </a:ext>
            </a:extLst>
          </p:cNvPr>
          <p:cNvSpPr txBox="1"/>
          <p:nvPr/>
        </p:nvSpPr>
        <p:spPr>
          <a:xfrm>
            <a:off x="374914" y="31290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2459380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5374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5" name="그림 4">
            <a:extLst>
              <a:ext uri="{FF2B5EF4-FFF2-40B4-BE49-F238E27FC236}">
                <a16:creationId xmlns:a16="http://schemas.microsoft.com/office/drawing/2014/main" id="{1B08551F-A9FB-478A-B131-409E6DA1F63A}"/>
              </a:ext>
            </a:extLst>
          </p:cNvPr>
          <p:cNvPicPr>
            <a:picLocks noChangeAspect="1"/>
          </p:cNvPicPr>
          <p:nvPr/>
        </p:nvPicPr>
        <p:blipFill>
          <a:blip r:embed="rId4"/>
          <a:stretch>
            <a:fillRect/>
          </a:stretch>
        </p:blipFill>
        <p:spPr>
          <a:xfrm>
            <a:off x="374914" y="2135680"/>
            <a:ext cx="9515023" cy="1184835"/>
          </a:xfrm>
          <a:prstGeom prst="rect">
            <a:avLst/>
          </a:prstGeom>
        </p:spPr>
      </p:pic>
      <p:pic>
        <p:nvPicPr>
          <p:cNvPr id="9" name="그림 8">
            <a:extLst>
              <a:ext uri="{FF2B5EF4-FFF2-40B4-BE49-F238E27FC236}">
                <a16:creationId xmlns:a16="http://schemas.microsoft.com/office/drawing/2014/main" id="{90F66AD9-09AE-4E60-8F92-BFE10295182B}"/>
              </a:ext>
            </a:extLst>
          </p:cNvPr>
          <p:cNvPicPr>
            <a:picLocks noChangeAspect="1"/>
          </p:cNvPicPr>
          <p:nvPr/>
        </p:nvPicPr>
        <p:blipFill>
          <a:blip r:embed="rId5"/>
          <a:stretch>
            <a:fillRect/>
          </a:stretch>
        </p:blipFill>
        <p:spPr>
          <a:xfrm>
            <a:off x="336042" y="4131548"/>
            <a:ext cx="9515023" cy="1808193"/>
          </a:xfrm>
          <a:prstGeom prst="rect">
            <a:avLst/>
          </a:prstGeom>
        </p:spPr>
      </p:pic>
      <p:sp>
        <p:nvSpPr>
          <p:cNvPr id="15" name="TextBox 14">
            <a:extLst>
              <a:ext uri="{FF2B5EF4-FFF2-40B4-BE49-F238E27FC236}">
                <a16:creationId xmlns:a16="http://schemas.microsoft.com/office/drawing/2014/main" id="{30E60AFA-B88D-4EF4-89D8-531C6BCE02FF}"/>
              </a:ext>
            </a:extLst>
          </p:cNvPr>
          <p:cNvSpPr txBox="1"/>
          <p:nvPr/>
        </p:nvSpPr>
        <p:spPr>
          <a:xfrm>
            <a:off x="374914" y="1647825"/>
            <a:ext cx="6759311" cy="377091"/>
          </a:xfrm>
          <a:prstGeom prst="rect">
            <a:avLst/>
          </a:prstGeom>
          <a:noFill/>
        </p:spPr>
        <p:txBody>
          <a:bodyPr wrap="square" rtlCol="0">
            <a:spAutoFit/>
          </a:bodyPr>
          <a:lstStyle/>
          <a:p>
            <a:pPr>
              <a:lnSpc>
                <a:spcPct val="130000"/>
              </a:lnSpc>
            </a:pPr>
            <a:r>
              <a:rPr lang="en-US" altLang="ko-KR" sz="1600" dirty="0"/>
              <a:t>Extract significant genes </a:t>
            </a:r>
            <a:r>
              <a:rPr lang="en-US" altLang="ko-KR" sz="1400" dirty="0"/>
              <a:t>(Criteria : |FC|≥2, adjusted p value&lt;0.01)</a:t>
            </a:r>
          </a:p>
        </p:txBody>
      </p:sp>
    </p:spTree>
    <p:extLst>
      <p:ext uri="{BB962C8B-B14F-4D97-AF65-F5344CB8AC3E}">
        <p14:creationId xmlns:p14="http://schemas.microsoft.com/office/powerpoint/2010/main" val="1640850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5374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5" name="TextBox 14">
            <a:extLst>
              <a:ext uri="{FF2B5EF4-FFF2-40B4-BE49-F238E27FC236}">
                <a16:creationId xmlns:a16="http://schemas.microsoft.com/office/drawing/2014/main" id="{30E60AFA-B88D-4EF4-89D8-531C6BCE02FF}"/>
              </a:ext>
            </a:extLst>
          </p:cNvPr>
          <p:cNvSpPr txBox="1"/>
          <p:nvPr/>
        </p:nvSpPr>
        <p:spPr>
          <a:xfrm>
            <a:off x="374914" y="1647825"/>
            <a:ext cx="6759311" cy="377091"/>
          </a:xfrm>
          <a:prstGeom prst="rect">
            <a:avLst/>
          </a:prstGeom>
          <a:noFill/>
        </p:spPr>
        <p:txBody>
          <a:bodyPr wrap="square" rtlCol="0">
            <a:spAutoFit/>
          </a:bodyPr>
          <a:lstStyle/>
          <a:p>
            <a:pPr>
              <a:lnSpc>
                <a:spcPct val="130000"/>
              </a:lnSpc>
            </a:pPr>
            <a:r>
              <a:rPr lang="en-US" altLang="ko-KR" sz="1600" dirty="0"/>
              <a:t>Extract significant genes </a:t>
            </a:r>
            <a:r>
              <a:rPr lang="en-US" altLang="ko-KR" sz="1400" dirty="0"/>
              <a:t>(Criteria : |FC|≥2, adjusted p value&lt;0.01)</a:t>
            </a:r>
          </a:p>
        </p:txBody>
      </p:sp>
      <p:pic>
        <p:nvPicPr>
          <p:cNvPr id="3" name="그림 2">
            <a:extLst>
              <a:ext uri="{FF2B5EF4-FFF2-40B4-BE49-F238E27FC236}">
                <a16:creationId xmlns:a16="http://schemas.microsoft.com/office/drawing/2014/main" id="{CAAFD6DA-DA9F-4A0D-8E0A-75C7BC38F7CE}"/>
              </a:ext>
            </a:extLst>
          </p:cNvPr>
          <p:cNvPicPr>
            <a:picLocks noChangeAspect="1"/>
          </p:cNvPicPr>
          <p:nvPr/>
        </p:nvPicPr>
        <p:blipFill>
          <a:blip r:embed="rId4"/>
          <a:stretch>
            <a:fillRect/>
          </a:stretch>
        </p:blipFill>
        <p:spPr>
          <a:xfrm>
            <a:off x="374914" y="2107659"/>
            <a:ext cx="9269037" cy="1418463"/>
          </a:xfrm>
          <a:prstGeom prst="rect">
            <a:avLst/>
          </a:prstGeom>
        </p:spPr>
      </p:pic>
      <p:pic>
        <p:nvPicPr>
          <p:cNvPr id="8" name="그림 7">
            <a:extLst>
              <a:ext uri="{FF2B5EF4-FFF2-40B4-BE49-F238E27FC236}">
                <a16:creationId xmlns:a16="http://schemas.microsoft.com/office/drawing/2014/main" id="{8BC1F684-31A6-4F2A-80F2-C4AE8B98AC9D}"/>
              </a:ext>
            </a:extLst>
          </p:cNvPr>
          <p:cNvPicPr>
            <a:picLocks noChangeAspect="1"/>
          </p:cNvPicPr>
          <p:nvPr/>
        </p:nvPicPr>
        <p:blipFill>
          <a:blip r:embed="rId5"/>
          <a:stretch>
            <a:fillRect/>
          </a:stretch>
        </p:blipFill>
        <p:spPr>
          <a:xfrm>
            <a:off x="374914" y="4184727"/>
            <a:ext cx="9401175" cy="1764404"/>
          </a:xfrm>
          <a:prstGeom prst="rect">
            <a:avLst/>
          </a:prstGeom>
        </p:spPr>
      </p:pic>
    </p:spTree>
    <p:extLst>
      <p:ext uri="{BB962C8B-B14F-4D97-AF65-F5344CB8AC3E}">
        <p14:creationId xmlns:p14="http://schemas.microsoft.com/office/powerpoint/2010/main" val="4276470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5374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5" name="TextBox 14">
            <a:extLst>
              <a:ext uri="{FF2B5EF4-FFF2-40B4-BE49-F238E27FC236}">
                <a16:creationId xmlns:a16="http://schemas.microsoft.com/office/drawing/2014/main" id="{30E60AFA-B88D-4EF4-89D8-531C6BCE02FF}"/>
              </a:ext>
            </a:extLst>
          </p:cNvPr>
          <p:cNvSpPr txBox="1"/>
          <p:nvPr/>
        </p:nvSpPr>
        <p:spPr>
          <a:xfrm>
            <a:off x="374914" y="1647825"/>
            <a:ext cx="6759311" cy="377091"/>
          </a:xfrm>
          <a:prstGeom prst="rect">
            <a:avLst/>
          </a:prstGeom>
          <a:noFill/>
        </p:spPr>
        <p:txBody>
          <a:bodyPr wrap="square" rtlCol="0">
            <a:spAutoFit/>
          </a:bodyPr>
          <a:lstStyle/>
          <a:p>
            <a:pPr>
              <a:lnSpc>
                <a:spcPct val="130000"/>
              </a:lnSpc>
            </a:pPr>
            <a:r>
              <a:rPr lang="en-US" altLang="ko-KR" sz="1600" dirty="0"/>
              <a:t>Extract significant genes </a:t>
            </a:r>
            <a:r>
              <a:rPr lang="en-US" altLang="ko-KR" sz="1400" dirty="0"/>
              <a:t>(Criteria : |FC|≥2, adjusted p value&lt;0.01)</a:t>
            </a:r>
          </a:p>
        </p:txBody>
      </p:sp>
      <p:pic>
        <p:nvPicPr>
          <p:cNvPr id="5" name="그림 4">
            <a:extLst>
              <a:ext uri="{FF2B5EF4-FFF2-40B4-BE49-F238E27FC236}">
                <a16:creationId xmlns:a16="http://schemas.microsoft.com/office/drawing/2014/main" id="{A0B391E6-84F8-4031-92A8-70325081F6DD}"/>
              </a:ext>
            </a:extLst>
          </p:cNvPr>
          <p:cNvPicPr>
            <a:picLocks noChangeAspect="1"/>
          </p:cNvPicPr>
          <p:nvPr/>
        </p:nvPicPr>
        <p:blipFill>
          <a:blip r:embed="rId4"/>
          <a:stretch>
            <a:fillRect/>
          </a:stretch>
        </p:blipFill>
        <p:spPr>
          <a:xfrm>
            <a:off x="374914" y="2156702"/>
            <a:ext cx="9406755" cy="1232293"/>
          </a:xfrm>
          <a:prstGeom prst="rect">
            <a:avLst/>
          </a:prstGeom>
        </p:spPr>
      </p:pic>
      <p:pic>
        <p:nvPicPr>
          <p:cNvPr id="9" name="그림 8">
            <a:extLst>
              <a:ext uri="{FF2B5EF4-FFF2-40B4-BE49-F238E27FC236}">
                <a16:creationId xmlns:a16="http://schemas.microsoft.com/office/drawing/2014/main" id="{76420E93-F32B-4077-9335-D820CA525065}"/>
              </a:ext>
            </a:extLst>
          </p:cNvPr>
          <p:cNvPicPr>
            <a:picLocks noChangeAspect="1"/>
          </p:cNvPicPr>
          <p:nvPr/>
        </p:nvPicPr>
        <p:blipFill>
          <a:blip r:embed="rId5"/>
          <a:stretch>
            <a:fillRect/>
          </a:stretch>
        </p:blipFill>
        <p:spPr>
          <a:xfrm>
            <a:off x="374914" y="4136827"/>
            <a:ext cx="9406755" cy="1739786"/>
          </a:xfrm>
          <a:prstGeom prst="rect">
            <a:avLst/>
          </a:prstGeom>
        </p:spPr>
      </p:pic>
    </p:spTree>
    <p:extLst>
      <p:ext uri="{BB962C8B-B14F-4D97-AF65-F5344CB8AC3E}">
        <p14:creationId xmlns:p14="http://schemas.microsoft.com/office/powerpoint/2010/main" val="4047548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5721086" cy="377091"/>
          </a:xfrm>
          <a:prstGeom prst="rect">
            <a:avLst/>
          </a:prstGeom>
          <a:noFill/>
        </p:spPr>
        <p:txBody>
          <a:bodyPr wrap="square" rtlCol="0">
            <a:spAutoFit/>
          </a:bodyPr>
          <a:lstStyle/>
          <a:p>
            <a:pPr>
              <a:lnSpc>
                <a:spcPct val="130000"/>
              </a:lnSpc>
            </a:pPr>
            <a:r>
              <a:rPr lang="en-US" altLang="ko-KR" sz="1600" dirty="0"/>
              <a:t>Order by specific column </a:t>
            </a:r>
            <a:r>
              <a:rPr lang="en-US" altLang="ko-KR" sz="1200" dirty="0"/>
              <a:t>ex) by FC / by adjusted p value</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3" y="3128644"/>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5" name="그림 4">
            <a:extLst>
              <a:ext uri="{FF2B5EF4-FFF2-40B4-BE49-F238E27FC236}">
                <a16:creationId xmlns:a16="http://schemas.microsoft.com/office/drawing/2014/main" id="{53605794-1AA6-4A23-AFD9-5729222CB066}"/>
              </a:ext>
            </a:extLst>
          </p:cNvPr>
          <p:cNvPicPr>
            <a:picLocks noChangeAspect="1"/>
          </p:cNvPicPr>
          <p:nvPr/>
        </p:nvPicPr>
        <p:blipFill>
          <a:blip r:embed="rId4"/>
          <a:stretch>
            <a:fillRect/>
          </a:stretch>
        </p:blipFill>
        <p:spPr>
          <a:xfrm>
            <a:off x="374914" y="2091934"/>
            <a:ext cx="9540611" cy="908630"/>
          </a:xfrm>
          <a:prstGeom prst="rect">
            <a:avLst/>
          </a:prstGeom>
        </p:spPr>
      </p:pic>
      <p:pic>
        <p:nvPicPr>
          <p:cNvPr id="9" name="그림 8">
            <a:extLst>
              <a:ext uri="{FF2B5EF4-FFF2-40B4-BE49-F238E27FC236}">
                <a16:creationId xmlns:a16="http://schemas.microsoft.com/office/drawing/2014/main" id="{2B1DD798-565F-4B13-99B3-5DA843CFC8D7}"/>
              </a:ext>
            </a:extLst>
          </p:cNvPr>
          <p:cNvPicPr>
            <a:picLocks noChangeAspect="1"/>
          </p:cNvPicPr>
          <p:nvPr/>
        </p:nvPicPr>
        <p:blipFill>
          <a:blip r:embed="rId5"/>
          <a:stretch>
            <a:fillRect/>
          </a:stretch>
        </p:blipFill>
        <p:spPr>
          <a:xfrm>
            <a:off x="374913" y="3744212"/>
            <a:ext cx="9540611" cy="1732270"/>
          </a:xfrm>
          <a:prstGeom prst="rect">
            <a:avLst/>
          </a:prstGeom>
        </p:spPr>
      </p:pic>
    </p:spTree>
    <p:extLst>
      <p:ext uri="{BB962C8B-B14F-4D97-AF65-F5344CB8AC3E}">
        <p14:creationId xmlns:p14="http://schemas.microsoft.com/office/powerpoint/2010/main" val="3836320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3390760" y="6215136"/>
            <a:ext cx="8327300" cy="553657"/>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298421" y="576680"/>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a:t>
            </a:r>
            <a:r>
              <a:rPr kumimoji="1" lang="en-US" altLang="ko-KR"/>
              <a:t>(</a:t>
            </a:r>
            <a:r>
              <a:rPr kumimoji="1" lang="ko-KR" altLang="en-US"/>
              <a:t>면역유도</a:t>
            </a:r>
            <a:r>
              <a:rPr kumimoji="1" lang="en-US" altLang="ko-KR"/>
              <a:t>)</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5721086" cy="377091"/>
          </a:xfrm>
          <a:prstGeom prst="rect">
            <a:avLst/>
          </a:prstGeom>
          <a:noFill/>
        </p:spPr>
        <p:txBody>
          <a:bodyPr wrap="square" rtlCol="0">
            <a:spAutoFit/>
          </a:bodyPr>
          <a:lstStyle/>
          <a:p>
            <a:pPr>
              <a:lnSpc>
                <a:spcPct val="130000"/>
              </a:lnSpc>
            </a:pPr>
            <a:r>
              <a:rPr lang="en-US" altLang="ko-KR" sz="1600" dirty="0"/>
              <a:t>Run for-loop $ Save </a:t>
            </a:r>
            <a:endParaRPr lang="en-US" altLang="ko-KR" sz="1200" dirty="0"/>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1" name="그림 10">
            <a:extLst>
              <a:ext uri="{FF2B5EF4-FFF2-40B4-BE49-F238E27FC236}">
                <a16:creationId xmlns:a16="http://schemas.microsoft.com/office/drawing/2014/main" id="{9E668F8E-0EDA-4044-B97C-B1AC0D489F43}"/>
              </a:ext>
            </a:extLst>
          </p:cNvPr>
          <p:cNvPicPr>
            <a:picLocks noChangeAspect="1"/>
          </p:cNvPicPr>
          <p:nvPr/>
        </p:nvPicPr>
        <p:blipFill>
          <a:blip r:embed="rId4"/>
          <a:stretch>
            <a:fillRect/>
          </a:stretch>
        </p:blipFill>
        <p:spPr>
          <a:xfrm>
            <a:off x="374914" y="2276212"/>
            <a:ext cx="9602039" cy="3013001"/>
          </a:xfrm>
          <a:prstGeom prst="rect">
            <a:avLst/>
          </a:prstGeom>
        </p:spPr>
      </p:pic>
      <p:pic>
        <p:nvPicPr>
          <p:cNvPr id="12" name="그림 11">
            <a:extLst>
              <a:ext uri="{FF2B5EF4-FFF2-40B4-BE49-F238E27FC236}">
                <a16:creationId xmlns:a16="http://schemas.microsoft.com/office/drawing/2014/main" id="{29DCBD4A-CD20-49D3-8448-6CADD302DF23}"/>
              </a:ext>
            </a:extLst>
          </p:cNvPr>
          <p:cNvPicPr>
            <a:picLocks noChangeAspect="1"/>
          </p:cNvPicPr>
          <p:nvPr/>
        </p:nvPicPr>
        <p:blipFill>
          <a:blip r:embed="rId5"/>
          <a:stretch>
            <a:fillRect/>
          </a:stretch>
        </p:blipFill>
        <p:spPr>
          <a:xfrm>
            <a:off x="374914" y="5595892"/>
            <a:ext cx="7597511" cy="684906"/>
          </a:xfrm>
          <a:prstGeom prst="rect">
            <a:avLst/>
          </a:prstGeom>
        </p:spPr>
      </p:pic>
    </p:spTree>
    <p:extLst>
      <p:ext uri="{BB962C8B-B14F-4D97-AF65-F5344CB8AC3E}">
        <p14:creationId xmlns:p14="http://schemas.microsoft.com/office/powerpoint/2010/main" val="3696379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3" name="그림 2"/>
          <p:cNvPicPr>
            <a:picLocks noChangeAspect="1"/>
          </p:cNvPicPr>
          <p:nvPr/>
        </p:nvPicPr>
        <p:blipFill>
          <a:blip r:embed="rId3"/>
          <a:stretch>
            <a:fillRect/>
          </a:stretch>
        </p:blipFill>
        <p:spPr>
          <a:xfrm>
            <a:off x="1399193" y="2385865"/>
            <a:ext cx="9582150" cy="1200150"/>
          </a:xfrm>
          <a:prstGeom prst="rect">
            <a:avLst/>
          </a:prstGeom>
        </p:spPr>
      </p:pic>
    </p:spTree>
    <p:extLst>
      <p:ext uri="{BB962C8B-B14F-4D97-AF65-F5344CB8AC3E}">
        <p14:creationId xmlns:p14="http://schemas.microsoft.com/office/powerpoint/2010/main" val="3883076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3. 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830997"/>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endParaRPr kumimoji="1" lang="en-US" altLang="ko-Kore-KR" sz="2400" b="1" dirty="0"/>
          </a:p>
          <a:p>
            <a:pPr algn="ctr"/>
            <a:r>
              <a:rPr kumimoji="1" lang="en-US" altLang="ko-Kore-KR" sz="2400" b="1" dirty="0"/>
              <a:t>(</a:t>
            </a:r>
            <a:r>
              <a:rPr kumimoji="1" lang="en-US" altLang="ko-Kore-KR" sz="2400" b="1" dirty="0" err="1"/>
              <a:t>dds</a:t>
            </a:r>
            <a:r>
              <a:rPr kumimoji="1" lang="en-US" altLang="ko-Kore-KR" sz="2400" b="1" dirty="0"/>
              <a:t>, res)</a:t>
            </a:r>
            <a:endParaRPr kumimoji="1" lang="ko-Kore-KR" altLang="en-US" sz="2400" b="1" dirty="0"/>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7E1108C-CD37-4248-9515-6CA90353BF04}"/>
              </a:ext>
            </a:extLst>
          </p:cNvPr>
          <p:cNvPicPr>
            <a:picLocks noChangeAspect="1"/>
          </p:cNvPicPr>
          <p:nvPr/>
        </p:nvPicPr>
        <p:blipFill>
          <a:blip r:embed="rId2"/>
          <a:stretch>
            <a:fillRect/>
          </a:stretch>
        </p:blipFill>
        <p:spPr>
          <a:xfrm>
            <a:off x="1219847" y="1228725"/>
            <a:ext cx="9752306" cy="3979862"/>
          </a:xfrm>
          <a:prstGeom prst="rect">
            <a:avLst/>
          </a:prstGeom>
        </p:spPr>
      </p:pic>
      <p:sp>
        <p:nvSpPr>
          <p:cNvPr id="5" name="TextBox 4">
            <a:extLst>
              <a:ext uri="{FF2B5EF4-FFF2-40B4-BE49-F238E27FC236}">
                <a16:creationId xmlns:a16="http://schemas.microsoft.com/office/drawing/2014/main" id="{6AA4FE33-36F9-9241-8223-40FD3BBA3533}"/>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sp>
        <p:nvSpPr>
          <p:cNvPr id="6" name="직사각형 5">
            <a:extLst>
              <a:ext uri="{FF2B5EF4-FFF2-40B4-BE49-F238E27FC236}">
                <a16:creationId xmlns:a16="http://schemas.microsoft.com/office/drawing/2014/main" id="{C6D95FB4-B559-AF4D-AF65-A92C481708B5}"/>
              </a:ext>
            </a:extLst>
          </p:cNvPr>
          <p:cNvSpPr/>
          <p:nvPr/>
        </p:nvSpPr>
        <p:spPr>
          <a:xfrm>
            <a:off x="1710554" y="3984716"/>
            <a:ext cx="9019359" cy="330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5BBD25FE-BF60-8443-9CBF-8EBD0D07255F}"/>
              </a:ext>
            </a:extLst>
          </p:cNvPr>
          <p:cNvSpPr txBox="1"/>
          <p:nvPr/>
        </p:nvSpPr>
        <p:spPr>
          <a:xfrm>
            <a:off x="1871776" y="5208587"/>
            <a:ext cx="8696913" cy="923330"/>
          </a:xfrm>
          <a:prstGeom prst="rect">
            <a:avLst/>
          </a:prstGeom>
          <a:noFill/>
        </p:spPr>
        <p:txBody>
          <a:bodyPr wrap="square" rtlCol="0">
            <a:spAutoFit/>
          </a:bodyPr>
          <a:lstStyle/>
          <a:p>
            <a:pPr algn="ctr"/>
            <a:r>
              <a:rPr kumimoji="1" lang="en-US" altLang="ko-KR" dirty="0"/>
              <a:t>2.Practice_code </a:t>
            </a:r>
            <a:r>
              <a:rPr kumimoji="1" lang="ko-KR" altLang="en-US" dirty="0"/>
              <a:t>폴더의 </a:t>
            </a:r>
            <a:r>
              <a:rPr kumimoji="1" lang="en-US" altLang="ko-KR" dirty="0"/>
              <a:t>3.Visualization.R </a:t>
            </a:r>
            <a:r>
              <a:rPr kumimoji="1" lang="ko-KR" altLang="en-US" dirty="0"/>
              <a:t>파일로 실습을 진행하겠습니다</a:t>
            </a:r>
            <a:r>
              <a:rPr kumimoji="1" lang="en-US" altLang="ko-KR" dirty="0"/>
              <a:t>.</a:t>
            </a:r>
            <a:r>
              <a:rPr kumimoji="1" lang="ko-KR" altLang="en-US" dirty="0"/>
              <a:t> </a:t>
            </a:r>
            <a:endParaRPr kumimoji="1" lang="en-US" altLang="ko-KR" dirty="0"/>
          </a:p>
          <a:p>
            <a:pPr algn="ctr"/>
            <a:endParaRPr kumimoji="1" lang="en-US" altLang="ko-Kore-KR" dirty="0"/>
          </a:p>
          <a:p>
            <a:pPr algn="ctr"/>
            <a:r>
              <a:rPr kumimoji="1" lang="ko-KR" altLang="en-US" dirty="0"/>
              <a:t>혹시 빈칸 채우는 것이 귀찮으신 분들은 </a:t>
            </a:r>
            <a:r>
              <a:rPr kumimoji="1" lang="en-US" altLang="ko-KR" dirty="0"/>
              <a:t>4.Code </a:t>
            </a:r>
            <a:r>
              <a:rPr kumimoji="1" lang="ko-KR" altLang="en-US" dirty="0"/>
              <a:t>폴더의 정답 코드를 보셔도 됩니다</a:t>
            </a:r>
            <a:r>
              <a:rPr kumimoji="1" lang="en-US" altLang="ko-KR" dirty="0"/>
              <a:t>.</a:t>
            </a:r>
            <a:endParaRPr kumimoji="1" lang="ko-Kore-KR" altLang="en-US" dirty="0"/>
          </a:p>
        </p:txBody>
      </p:sp>
    </p:spTree>
    <p:extLst>
      <p:ext uri="{BB962C8B-B14F-4D97-AF65-F5344CB8AC3E}">
        <p14:creationId xmlns:p14="http://schemas.microsoft.com/office/powerpoint/2010/main" val="1247219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유전자를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1397823" y="5866234"/>
            <a:ext cx="7354475" cy="646331"/>
          </a:xfrm>
          <a:prstGeom prst="rect">
            <a:avLst/>
          </a:prstGeom>
          <a:noFill/>
        </p:spPr>
        <p:txBody>
          <a:bodyPr wrap="square" rtlCol="0">
            <a:spAutoFit/>
          </a:bodyPr>
          <a:lstStyle/>
          <a:p>
            <a:pPr algn="ctr"/>
            <a:r>
              <a:rPr kumimoji="1" lang="ko-Kore-KR" altLang="en-US" dirty="0"/>
              <a:t>먼저</a:t>
            </a:r>
            <a:r>
              <a:rPr kumimoji="1" lang="en-US" altLang="ko-Kore-KR" dirty="0"/>
              <a:t>, </a:t>
            </a:r>
            <a:r>
              <a:rPr kumimoji="1" lang="ko-Kore-KR" altLang="en-US" dirty="0"/>
              <a:t>그림을 그리는데 필요한 라이브러리와</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불러오겠습니다</a:t>
            </a:r>
            <a:r>
              <a:rPr kumimoji="1" lang="en-US" altLang="ko-KR" dirty="0"/>
              <a:t>. </a:t>
            </a:r>
            <a:endParaRPr kumimoji="1" lang="ko-Kore-KR" altLang="en-US" dirty="0"/>
          </a:p>
        </p:txBody>
      </p:sp>
      <p:pic>
        <p:nvPicPr>
          <p:cNvPr id="6" name="그림 5">
            <a:extLst>
              <a:ext uri="{FF2B5EF4-FFF2-40B4-BE49-F238E27FC236}">
                <a16:creationId xmlns:a16="http://schemas.microsoft.com/office/drawing/2014/main" id="{0203564C-7EC8-FA42-B75B-E9AF15D66ADD}"/>
              </a:ext>
            </a:extLst>
          </p:cNvPr>
          <p:cNvPicPr>
            <a:picLocks noChangeAspect="1"/>
          </p:cNvPicPr>
          <p:nvPr/>
        </p:nvPicPr>
        <p:blipFill>
          <a:blip r:embed="rId2"/>
          <a:stretch>
            <a:fillRect/>
          </a:stretch>
        </p:blipFill>
        <p:spPr>
          <a:xfrm>
            <a:off x="2296304" y="1509434"/>
            <a:ext cx="5557511" cy="4264047"/>
          </a:xfrm>
          <a:prstGeom prst="rect">
            <a:avLst/>
          </a:prstGeom>
        </p:spPr>
      </p:pic>
      <p:pic>
        <p:nvPicPr>
          <p:cNvPr id="3" name="그림 2" descr="텍스트이(가) 표시된 사진&#10;&#10;자동 생성된 설명">
            <a:extLst>
              <a:ext uri="{FF2B5EF4-FFF2-40B4-BE49-F238E27FC236}">
                <a16:creationId xmlns:a16="http://schemas.microsoft.com/office/drawing/2014/main" id="{1B4225FD-B023-E34B-BF61-2C166682F690}"/>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E197EC97-3AAD-2E4D-876C-24B5D2E608D7}"/>
              </a:ext>
            </a:extLst>
          </p:cNvPr>
          <p:cNvSpPr/>
          <p:nvPr/>
        </p:nvSpPr>
        <p:spPr>
          <a:xfrm>
            <a:off x="10242942" y="1"/>
            <a:ext cx="1949057" cy="9144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7819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E8ADFF4-6425-6348-8034-C2FEFCB5E077}"/>
              </a:ext>
            </a:extLst>
          </p:cNvPr>
          <p:cNvPicPr>
            <a:picLocks noChangeAspect="1"/>
          </p:cNvPicPr>
          <p:nvPr/>
        </p:nvPicPr>
        <p:blipFill rotWithShape="1">
          <a:blip r:embed="rId2"/>
          <a:srcRect b="17713"/>
          <a:stretch/>
        </p:blipFill>
        <p:spPr>
          <a:xfrm>
            <a:off x="474422" y="2479885"/>
            <a:ext cx="8941955" cy="1898230"/>
          </a:xfrm>
          <a:prstGeom prst="rect">
            <a:avLst/>
          </a:prstGeom>
        </p:spPr>
      </p:pic>
      <p:sp>
        <p:nvSpPr>
          <p:cNvPr id="3" name="직사각형 2">
            <a:extLst>
              <a:ext uri="{FF2B5EF4-FFF2-40B4-BE49-F238E27FC236}">
                <a16:creationId xmlns:a16="http://schemas.microsoft.com/office/drawing/2014/main" id="{DA04F1A9-4B66-A74B-A571-CA39BBE8EFE9}"/>
              </a:ext>
            </a:extLst>
          </p:cNvPr>
          <p:cNvSpPr/>
          <p:nvPr/>
        </p:nvSpPr>
        <p:spPr>
          <a:xfrm>
            <a:off x="1360675" y="4702654"/>
            <a:ext cx="7713201" cy="1477328"/>
          </a:xfrm>
          <a:prstGeom prst="rect">
            <a:avLst/>
          </a:prstGeom>
        </p:spPr>
        <p:txBody>
          <a:bodyPr wrap="none">
            <a:spAutoFit/>
          </a:bodyPr>
          <a:lstStyle/>
          <a:p>
            <a:pPr algn="ctr"/>
            <a:r>
              <a:rPr kumimoji="1" lang="en-US" altLang="ko-KR" dirty="0"/>
              <a:t>Day 8, 12, 16, 24 </a:t>
            </a:r>
            <a:r>
              <a:rPr kumimoji="1" lang="ko-KR" altLang="en-US" dirty="0"/>
              <a:t>별 </a:t>
            </a:r>
            <a:r>
              <a:rPr kumimoji="1" lang="en-US" altLang="ko-KR" dirty="0"/>
              <a:t>Volcano plot</a:t>
            </a:r>
            <a:r>
              <a:rPr kumimoji="1" lang="ko-KR" altLang="en-US" dirty="0"/>
              <a:t>을 모두 그리기 전에</a:t>
            </a:r>
            <a:r>
              <a:rPr kumimoji="1" lang="en-US" altLang="ko-KR" dirty="0"/>
              <a:t>, </a:t>
            </a:r>
          </a:p>
          <a:p>
            <a:pPr algn="ctr"/>
            <a:r>
              <a:rPr kumimoji="1" lang="ko-KR" altLang="en-US" dirty="0"/>
              <a:t> </a:t>
            </a:r>
            <a:r>
              <a:rPr kumimoji="1" lang="en-US" altLang="ko-KR" dirty="0"/>
              <a:t>Day8 </a:t>
            </a:r>
            <a:r>
              <a:rPr kumimoji="1" lang="ko-KR" altLang="en-US" dirty="0"/>
              <a:t>데이터만으로 먼저 그려보겠습니다</a:t>
            </a:r>
            <a:r>
              <a:rPr kumimoji="1" lang="en-US" altLang="ko-KR" dirty="0"/>
              <a:t>.</a:t>
            </a:r>
          </a:p>
          <a:p>
            <a:pPr algn="ctr"/>
            <a:endParaRPr kumimoji="1" lang="en-US" altLang="ko-KR" dirty="0"/>
          </a:p>
          <a:p>
            <a:pPr algn="ctr"/>
            <a:r>
              <a:rPr kumimoji="1" lang="en-US" altLang="ko-KR" dirty="0"/>
              <a:t>res </a:t>
            </a:r>
            <a:r>
              <a:rPr kumimoji="1" lang="ko-KR" altLang="en-US" dirty="0"/>
              <a:t>리스트의 첫번째</a:t>
            </a:r>
            <a:r>
              <a:rPr kumimoji="1" lang="en-US" altLang="ko-KR" dirty="0"/>
              <a:t> </a:t>
            </a:r>
            <a:r>
              <a:rPr kumimoji="1" lang="ko-KR" altLang="en-US" dirty="0"/>
              <a:t>오브젝트에 </a:t>
            </a:r>
            <a:r>
              <a:rPr kumimoji="1" lang="en-US" altLang="ko-KR" dirty="0"/>
              <a:t>day8</a:t>
            </a:r>
            <a:r>
              <a:rPr kumimoji="1" lang="ko-KR" altLang="en-US" dirty="0"/>
              <a:t>에서의 </a:t>
            </a:r>
            <a:r>
              <a:rPr kumimoji="1" lang="en-US" altLang="ko-KR" dirty="0"/>
              <a:t>DESeq2 Result</a:t>
            </a:r>
            <a:r>
              <a:rPr kumimoji="1" lang="ko-KR" altLang="en-US" dirty="0"/>
              <a:t>가 들어있습니다</a:t>
            </a:r>
            <a:r>
              <a:rPr kumimoji="1" lang="en-US" altLang="ko-KR" dirty="0"/>
              <a:t>.</a:t>
            </a:r>
          </a:p>
          <a:p>
            <a:pPr algn="ctr"/>
            <a:r>
              <a:rPr kumimoji="1" lang="ko-KR" altLang="en-US" dirty="0"/>
              <a:t>이를 </a:t>
            </a:r>
            <a:r>
              <a:rPr kumimoji="1" lang="en-US" altLang="ko-KR" dirty="0"/>
              <a:t>day8.res </a:t>
            </a:r>
            <a:r>
              <a:rPr kumimoji="1" lang="ko-KR" altLang="en-US" dirty="0"/>
              <a:t>라는 이름으로 할당하겠습니다</a:t>
            </a:r>
            <a:r>
              <a:rPr kumimoji="1" lang="en-US" altLang="ko-KR" dirty="0"/>
              <a:t>.</a:t>
            </a:r>
          </a:p>
        </p:txBody>
      </p:sp>
      <p:pic>
        <p:nvPicPr>
          <p:cNvPr id="7" name="그림 6" descr="텍스트이(가) 표시된 사진&#10;&#10;자동 생성된 설명">
            <a:extLst>
              <a:ext uri="{FF2B5EF4-FFF2-40B4-BE49-F238E27FC236}">
                <a16:creationId xmlns:a16="http://schemas.microsoft.com/office/drawing/2014/main" id="{DA5FFA45-C7D6-A946-B222-158A36C042FC}"/>
              </a:ext>
            </a:extLst>
          </p:cNvPr>
          <p:cNvPicPr>
            <a:picLocks noChangeAspect="1"/>
          </p:cNvPicPr>
          <p:nvPr/>
        </p:nvPicPr>
        <p:blipFill>
          <a:blip r:embed="rId3"/>
          <a:stretch>
            <a:fillRect/>
          </a:stretch>
        </p:blipFill>
        <p:spPr>
          <a:xfrm>
            <a:off x="10242943" y="0"/>
            <a:ext cx="1949057" cy="6858000"/>
          </a:xfrm>
          <a:prstGeom prst="rect">
            <a:avLst/>
          </a:prstGeom>
        </p:spPr>
      </p:pic>
      <p:sp>
        <p:nvSpPr>
          <p:cNvPr id="9" name="직사각형 8">
            <a:extLst>
              <a:ext uri="{FF2B5EF4-FFF2-40B4-BE49-F238E27FC236}">
                <a16:creationId xmlns:a16="http://schemas.microsoft.com/office/drawing/2014/main" id="{50624B31-690B-4C4A-B492-89927B68C2ED}"/>
              </a:ext>
            </a:extLst>
          </p:cNvPr>
          <p:cNvSpPr/>
          <p:nvPr/>
        </p:nvSpPr>
        <p:spPr>
          <a:xfrm>
            <a:off x="10242943" y="972361"/>
            <a:ext cx="1949057" cy="4572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566685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58CD218-367E-3C44-B51C-BB62BCB35C76}"/>
              </a:ext>
            </a:extLst>
          </p:cNvPr>
          <p:cNvPicPr>
            <a:picLocks noChangeAspect="1"/>
          </p:cNvPicPr>
          <p:nvPr/>
        </p:nvPicPr>
        <p:blipFill>
          <a:blip r:embed="rId2"/>
          <a:stretch>
            <a:fillRect/>
          </a:stretch>
        </p:blipFill>
        <p:spPr>
          <a:xfrm>
            <a:off x="1257300" y="2330450"/>
            <a:ext cx="9677400" cy="2197100"/>
          </a:xfrm>
          <a:prstGeom prst="rect">
            <a:avLst/>
          </a:prstGeom>
        </p:spPr>
      </p:pic>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8" name="직사각형 7">
            <a:extLst>
              <a:ext uri="{FF2B5EF4-FFF2-40B4-BE49-F238E27FC236}">
                <a16:creationId xmlns:a16="http://schemas.microsoft.com/office/drawing/2014/main" id="{3C446F8B-9E8F-5248-A3E6-DED64672A4B2}"/>
              </a:ext>
            </a:extLst>
          </p:cNvPr>
          <p:cNvSpPr/>
          <p:nvPr/>
        </p:nvSpPr>
        <p:spPr>
          <a:xfrm>
            <a:off x="2536644" y="2644325"/>
            <a:ext cx="1397725"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839641" y="2644325"/>
            <a:ext cx="2238103" cy="19333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848577" y="2639878"/>
            <a:ext cx="1241698"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865323" y="5139284"/>
            <a:ext cx="10730294" cy="923330"/>
          </a:xfrm>
          <a:prstGeom prst="rect">
            <a:avLst/>
          </a:prstGeom>
          <a:noFill/>
        </p:spPr>
        <p:txBody>
          <a:bodyPr wrap="square" rtlCol="0">
            <a:spAutoFit/>
          </a:bodyPr>
          <a:lstStyle/>
          <a:p>
            <a:pPr algn="ctr"/>
            <a:r>
              <a:rPr kumimoji="1" lang="en-US" altLang="ko-KR" dirty="0"/>
              <a:t>Volcano plot</a:t>
            </a:r>
            <a:r>
              <a:rPr kumimoji="1" lang="ko-KR" altLang="en-US" dirty="0"/>
              <a:t>을 그리기 위해서는 유전자 별 </a:t>
            </a:r>
            <a:r>
              <a:rPr kumimoji="1" lang="en-US" altLang="ko-KR" b="1" dirty="0"/>
              <a:t>log2 Fold change</a:t>
            </a:r>
            <a:r>
              <a:rPr kumimoji="1" lang="ko-KR" altLang="en-US" dirty="0"/>
              <a:t>와 </a:t>
            </a:r>
            <a:r>
              <a:rPr kumimoji="1" lang="en-US" altLang="ko-KR" b="1" dirty="0"/>
              <a:t>p-value</a:t>
            </a:r>
            <a:r>
              <a:rPr kumimoji="1" lang="ko-KR" altLang="en-US" dirty="0"/>
              <a:t>가 필요한데</a:t>
            </a:r>
            <a:r>
              <a:rPr kumimoji="1" lang="en-US" altLang="ko-KR" dirty="0"/>
              <a:t>,</a:t>
            </a:r>
          </a:p>
          <a:p>
            <a:pPr algn="ctr"/>
            <a:endParaRPr kumimoji="1" lang="en-US" altLang="ko-KR" dirty="0"/>
          </a:p>
          <a:p>
            <a:pPr algn="ctr"/>
            <a:r>
              <a:rPr kumimoji="1" lang="en-US" altLang="ko-KR" dirty="0"/>
              <a:t>day8.res </a:t>
            </a:r>
            <a:r>
              <a:rPr kumimoji="1" lang="ko-KR" altLang="en-US" dirty="0"/>
              <a:t>표에 해당 정보를 담은 열이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4441508" y="1803858"/>
            <a:ext cx="6197770" cy="755985"/>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163099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EnhancedVolcano</a:t>
            </a:r>
            <a:r>
              <a:rPr lang="ko-KR" altLang="en-US" sz="1600" b="1" dirty="0"/>
              <a:t> </a:t>
            </a:r>
            <a:r>
              <a:rPr lang="en-US" altLang="ko-KR" sz="1600" b="1" dirty="0"/>
              <a:t>vignette</a:t>
            </a:r>
            <a:r>
              <a:rPr lang="ko-KR" altLang="en-US" sz="1600" b="1" dirty="0" err="1"/>
              <a:t>를</a:t>
            </a:r>
            <a:r>
              <a:rPr lang="ko-KR" altLang="en-US" sz="1600" b="1" dirty="0"/>
              <a:t> 참고해주세요</a:t>
            </a:r>
            <a:endParaRPr lang="en-US" altLang="ko-KR" sz="1600" b="1" dirty="0"/>
          </a:p>
          <a:p>
            <a:pPr algn="r"/>
            <a:r>
              <a:rPr lang="ko-Kore-KR" altLang="en-US" sz="1600" dirty="0">
                <a:hlinkClick r:id="rId3"/>
              </a:rPr>
              <a:t>https://bioconductor.org/packages/release/bioc/vignettes/EnhancedVolcano/inst/doc/EnhancedVolcano.html</a:t>
            </a:r>
            <a:endParaRPr lang="en-US" altLang="ko-Kore-KR"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00288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spTree>
    <p:extLst>
      <p:ext uri="{BB962C8B-B14F-4D97-AF65-F5344CB8AC3E}">
        <p14:creationId xmlns:p14="http://schemas.microsoft.com/office/powerpoint/2010/main" val="29417739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7B180D31-74DE-9A4E-AECD-49BC919F3CFD}"/>
              </a:ext>
            </a:extLst>
          </p:cNvPr>
          <p:cNvPicPr>
            <a:picLocks noChangeAspect="1"/>
          </p:cNvPicPr>
          <p:nvPr/>
        </p:nvPicPr>
        <p:blipFill>
          <a:blip r:embed="rId2"/>
          <a:stretch>
            <a:fillRect/>
          </a:stretch>
        </p:blipFill>
        <p:spPr>
          <a:xfrm>
            <a:off x="1078009" y="1416682"/>
            <a:ext cx="5601552" cy="4412618"/>
          </a:xfrm>
          <a:prstGeom prst="rect">
            <a:avLst/>
          </a:prstGeom>
        </p:spPr>
      </p:pic>
      <p:sp>
        <p:nvSpPr>
          <p:cNvPr id="13" name="직사각형 12">
            <a:extLst>
              <a:ext uri="{FF2B5EF4-FFF2-40B4-BE49-F238E27FC236}">
                <a16:creationId xmlns:a16="http://schemas.microsoft.com/office/drawing/2014/main" id="{87786F32-9527-E94D-B948-841C4F02EB17}"/>
              </a:ext>
            </a:extLst>
          </p:cNvPr>
          <p:cNvSpPr/>
          <p:nvPr/>
        </p:nvSpPr>
        <p:spPr>
          <a:xfrm>
            <a:off x="477680" y="6112831"/>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pic>
        <p:nvPicPr>
          <p:cNvPr id="7" name="그림 6" descr="텍스트이(가) 표시된 사진&#10;&#10;자동 생성된 설명">
            <a:extLst>
              <a:ext uri="{FF2B5EF4-FFF2-40B4-BE49-F238E27FC236}">
                <a16:creationId xmlns:a16="http://schemas.microsoft.com/office/drawing/2014/main" id="{4C946314-E9AC-9C45-B7C8-3680966BAC91}"/>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49121341-6130-F049-BC38-E5B8003BE824}"/>
              </a:ext>
            </a:extLst>
          </p:cNvPr>
          <p:cNvSpPr/>
          <p:nvPr/>
        </p:nvSpPr>
        <p:spPr>
          <a:xfrm>
            <a:off x="10242943" y="1416681"/>
            <a:ext cx="1949057" cy="1403791"/>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31504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2" name="그림 11">
            <a:extLst>
              <a:ext uri="{FF2B5EF4-FFF2-40B4-BE49-F238E27FC236}">
                <a16:creationId xmlns:a16="http://schemas.microsoft.com/office/drawing/2014/main" id="{BDA2BFEB-6395-4E42-AC0A-093D9DE50663}"/>
              </a:ext>
            </a:extLst>
          </p:cNvPr>
          <p:cNvPicPr>
            <a:picLocks noChangeAspect="1"/>
          </p:cNvPicPr>
          <p:nvPr/>
        </p:nvPicPr>
        <p:blipFill rotWithShape="1">
          <a:blip r:embed="rId2"/>
          <a:srcRect l="19917" t="5562" r="6164" b="28950"/>
          <a:stretch/>
        </p:blipFill>
        <p:spPr>
          <a:xfrm>
            <a:off x="167951" y="1825406"/>
            <a:ext cx="5696032" cy="3975320"/>
          </a:xfrm>
          <a:prstGeom prst="rect">
            <a:avLst/>
          </a:prstGeom>
        </p:spPr>
      </p:pic>
      <p:sp>
        <p:nvSpPr>
          <p:cNvPr id="10" name="직사각형 9">
            <a:extLst>
              <a:ext uri="{FF2B5EF4-FFF2-40B4-BE49-F238E27FC236}">
                <a16:creationId xmlns:a16="http://schemas.microsoft.com/office/drawing/2014/main" id="{9FDEAD50-7A77-EC43-8B17-28C87C1C0A0A}"/>
              </a:ext>
            </a:extLst>
          </p:cNvPr>
          <p:cNvSpPr/>
          <p:nvPr/>
        </p:nvSpPr>
        <p:spPr>
          <a:xfrm>
            <a:off x="5759506" y="4729073"/>
            <a:ext cx="5899877" cy="1200329"/>
          </a:xfrm>
          <a:prstGeom prst="rect">
            <a:avLst/>
          </a:prstGeom>
        </p:spPr>
        <p:txBody>
          <a:bodyPr wrap="square">
            <a:spAutoFit/>
          </a:bodyPr>
          <a:lstStyle/>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pic>
        <p:nvPicPr>
          <p:cNvPr id="11" name="그림 10">
            <a:extLst>
              <a:ext uri="{FF2B5EF4-FFF2-40B4-BE49-F238E27FC236}">
                <a16:creationId xmlns:a16="http://schemas.microsoft.com/office/drawing/2014/main" id="{9B469CA6-9784-C54D-A108-621B450749A4}"/>
              </a:ext>
            </a:extLst>
          </p:cNvPr>
          <p:cNvPicPr>
            <a:picLocks noChangeAspect="1"/>
          </p:cNvPicPr>
          <p:nvPr/>
        </p:nvPicPr>
        <p:blipFill>
          <a:blip r:embed="rId3"/>
          <a:stretch>
            <a:fillRect/>
          </a:stretch>
        </p:blipFill>
        <p:spPr>
          <a:xfrm>
            <a:off x="2755186" y="1875326"/>
            <a:ext cx="9056894" cy="205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73CCAB33-6DF3-884A-A828-7CB67778DBB5}"/>
              </a:ext>
            </a:extLst>
          </p:cNvPr>
          <p:cNvSpPr/>
          <p:nvPr/>
        </p:nvSpPr>
        <p:spPr>
          <a:xfrm>
            <a:off x="271463" y="4457699"/>
            <a:ext cx="1857140" cy="8715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직사각형 6">
            <a:extLst>
              <a:ext uri="{FF2B5EF4-FFF2-40B4-BE49-F238E27FC236}">
                <a16:creationId xmlns:a16="http://schemas.microsoft.com/office/drawing/2014/main" id="{B0E7CADB-7941-D148-BE96-83DFF2348C64}"/>
              </a:ext>
            </a:extLst>
          </p:cNvPr>
          <p:cNvSpPr/>
          <p:nvPr/>
        </p:nvSpPr>
        <p:spPr>
          <a:xfrm>
            <a:off x="-809546" y="6124720"/>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spTree>
    <p:extLst>
      <p:ext uri="{BB962C8B-B14F-4D97-AF65-F5344CB8AC3E}">
        <p14:creationId xmlns:p14="http://schemas.microsoft.com/office/powerpoint/2010/main" val="1883989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3" name="TextBox 2">
            <a:extLst>
              <a:ext uri="{FF2B5EF4-FFF2-40B4-BE49-F238E27FC236}">
                <a16:creationId xmlns:a16="http://schemas.microsoft.com/office/drawing/2014/main" id="{9EAEE411-605A-0040-9DCA-77B21B2145A3}"/>
              </a:ext>
            </a:extLst>
          </p:cNvPr>
          <p:cNvSpPr txBox="1"/>
          <p:nvPr/>
        </p:nvSpPr>
        <p:spPr>
          <a:xfrm>
            <a:off x="317757" y="1562169"/>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646331"/>
          </a:xfrm>
          <a:prstGeom prst="rect">
            <a:avLst/>
          </a:prstGeom>
          <a:noFill/>
        </p:spPr>
        <p:txBody>
          <a:bodyPr wrap="square" rtlCol="0">
            <a:spAutoFit/>
          </a:bodyPr>
          <a:lstStyle/>
          <a:p>
            <a:r>
              <a:rPr kumimoji="1" lang="en-US" altLang="ko-Kore-KR" dirty="0" err="1"/>
              <a:t>EnhancedVolcano</a:t>
            </a:r>
            <a:r>
              <a:rPr kumimoji="1" lang="en-US" altLang="ko-Kore-KR" dirty="0"/>
              <a:t> </a:t>
            </a:r>
            <a:r>
              <a:rPr kumimoji="1" lang="ko-Kore-KR" altLang="en-US" dirty="0"/>
              <a:t>함수를 실행시켰을 때</a:t>
            </a:r>
            <a:r>
              <a:rPr kumimoji="1" lang="en-US" altLang="ko-Kore-KR" dirty="0"/>
              <a:t>,</a:t>
            </a:r>
          </a:p>
          <a:p>
            <a:r>
              <a:rPr kumimoji="1" lang="ko-Kore-KR" altLang="en-US" dirty="0"/>
              <a:t>위와 같은 그림이 그려지면 제대로 한 것입니다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65A6FEBD-10CF-EE4B-A5C5-182AFD1E4BF0}"/>
              </a:ext>
            </a:extLst>
          </p:cNvPr>
          <p:cNvPicPr>
            <a:picLocks noChangeAspect="1"/>
          </p:cNvPicPr>
          <p:nvPr/>
        </p:nvPicPr>
        <p:blipFill>
          <a:blip r:embed="rId3"/>
          <a:stretch>
            <a:fillRect/>
          </a:stretch>
        </p:blipFill>
        <p:spPr>
          <a:xfrm>
            <a:off x="271463" y="2002049"/>
            <a:ext cx="6332222" cy="4432555"/>
          </a:xfrm>
          <a:prstGeom prst="rect">
            <a:avLst/>
          </a:prstGeom>
        </p:spPr>
      </p:pic>
    </p:spTree>
    <p:extLst>
      <p:ext uri="{BB962C8B-B14F-4D97-AF65-F5344CB8AC3E}">
        <p14:creationId xmlns:p14="http://schemas.microsoft.com/office/powerpoint/2010/main" val="22899668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683200" y="5934886"/>
            <a:ext cx="8846858" cy="646331"/>
          </a:xfrm>
          <a:prstGeom prst="rect">
            <a:avLst/>
          </a:prstGeom>
          <a:noFill/>
        </p:spPr>
        <p:txBody>
          <a:bodyPr wrap="square" rtlCol="0">
            <a:spAutoFit/>
          </a:bodyPr>
          <a:lstStyle/>
          <a:p>
            <a:pPr algn="ctr"/>
            <a:r>
              <a:rPr kumimoji="1" lang="ko-Kore-KR" altLang="en-US" dirty="0"/>
              <a:t>이제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3" name="그림 2">
            <a:extLst>
              <a:ext uri="{FF2B5EF4-FFF2-40B4-BE49-F238E27FC236}">
                <a16:creationId xmlns:a16="http://schemas.microsoft.com/office/drawing/2014/main" id="{D767E882-AF1A-0A4D-8FC4-8DBD79AF7232}"/>
              </a:ext>
            </a:extLst>
          </p:cNvPr>
          <p:cNvPicPr>
            <a:picLocks noChangeAspect="1"/>
          </p:cNvPicPr>
          <p:nvPr/>
        </p:nvPicPr>
        <p:blipFill>
          <a:blip r:embed="rId3"/>
          <a:stretch>
            <a:fillRect/>
          </a:stretch>
        </p:blipFill>
        <p:spPr>
          <a:xfrm>
            <a:off x="28146" y="1412008"/>
            <a:ext cx="6922125" cy="4527553"/>
          </a:xfrm>
          <a:prstGeom prst="rect">
            <a:avLst/>
          </a:prstGeom>
        </p:spPr>
      </p:pic>
      <p:pic>
        <p:nvPicPr>
          <p:cNvPr id="11" name="그림 10" descr="텍스트이(가) 표시된 사진&#10;&#10;자동 생성된 설명">
            <a:extLst>
              <a:ext uri="{FF2B5EF4-FFF2-40B4-BE49-F238E27FC236}">
                <a16:creationId xmlns:a16="http://schemas.microsoft.com/office/drawing/2014/main" id="{DC70642F-4940-2740-8EE6-B079C0E54463}"/>
              </a:ext>
            </a:extLst>
          </p:cNvPr>
          <p:cNvPicPr>
            <a:picLocks noChangeAspect="1"/>
          </p:cNvPicPr>
          <p:nvPr/>
        </p:nvPicPr>
        <p:blipFill>
          <a:blip r:embed="rId4"/>
          <a:stretch>
            <a:fillRect/>
          </a:stretch>
        </p:blipFill>
        <p:spPr>
          <a:xfrm>
            <a:off x="10242943" y="0"/>
            <a:ext cx="1949057" cy="6858000"/>
          </a:xfrm>
          <a:prstGeom prst="rect">
            <a:avLst/>
          </a:prstGeom>
        </p:spPr>
      </p:pic>
      <p:sp>
        <p:nvSpPr>
          <p:cNvPr id="12" name="직사각형 11">
            <a:extLst>
              <a:ext uri="{FF2B5EF4-FFF2-40B4-BE49-F238E27FC236}">
                <a16:creationId xmlns:a16="http://schemas.microsoft.com/office/drawing/2014/main" id="{929C1640-0049-E948-9AE7-4C4021BE1BBE}"/>
              </a:ext>
            </a:extLst>
          </p:cNvPr>
          <p:cNvSpPr/>
          <p:nvPr/>
        </p:nvSpPr>
        <p:spPr>
          <a:xfrm>
            <a:off x="10227469" y="2838650"/>
            <a:ext cx="1949057" cy="117955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3" name="그림 12">
            <a:extLst>
              <a:ext uri="{FF2B5EF4-FFF2-40B4-BE49-F238E27FC236}">
                <a16:creationId xmlns:a16="http://schemas.microsoft.com/office/drawing/2014/main" id="{CC59F50C-4CE3-9E45-BA20-26AF05D040BF}"/>
              </a:ext>
            </a:extLst>
          </p:cNvPr>
          <p:cNvPicPr>
            <a:picLocks noChangeAspect="1"/>
          </p:cNvPicPr>
          <p:nvPr/>
        </p:nvPicPr>
        <p:blipFill>
          <a:blip r:embed="rId5"/>
          <a:stretch>
            <a:fillRect/>
          </a:stretch>
        </p:blipFill>
        <p:spPr>
          <a:xfrm>
            <a:off x="5106629" y="2053664"/>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636B205F-66FA-3D44-8E18-77E84D37BB0C}"/>
              </a:ext>
            </a:extLst>
          </p:cNvPr>
          <p:cNvSpPr/>
          <p:nvPr/>
        </p:nvSpPr>
        <p:spPr>
          <a:xfrm>
            <a:off x="5384567" y="2852097"/>
            <a:ext cx="1422866" cy="872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530635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pic>
        <p:nvPicPr>
          <p:cNvPr id="6" name="그림 5">
            <a:extLst>
              <a:ext uri="{FF2B5EF4-FFF2-40B4-BE49-F238E27FC236}">
                <a16:creationId xmlns:a16="http://schemas.microsoft.com/office/drawing/2014/main" id="{DD1B5142-513A-6A4D-ACC7-600D9FFC04A0}"/>
              </a:ext>
            </a:extLst>
          </p:cNvPr>
          <p:cNvPicPr>
            <a:picLocks noChangeAspect="1"/>
          </p:cNvPicPr>
          <p:nvPr/>
        </p:nvPicPr>
        <p:blipFill>
          <a:blip r:embed="rId3"/>
          <a:stretch>
            <a:fillRect/>
          </a:stretch>
        </p:blipFill>
        <p:spPr>
          <a:xfrm>
            <a:off x="120511" y="2116990"/>
            <a:ext cx="8593312" cy="3101649"/>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044489"/>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TextBox 2">
            <a:extLst>
              <a:ext uri="{FF2B5EF4-FFF2-40B4-BE49-F238E27FC236}">
                <a16:creationId xmlns:a16="http://schemas.microsoft.com/office/drawing/2014/main" id="{3111377B-3FF1-CD46-B78C-2E7BF2A36CC7}"/>
              </a:ext>
            </a:extLst>
          </p:cNvPr>
          <p:cNvSpPr txBox="1"/>
          <p:nvPr/>
        </p:nvSpPr>
        <p:spPr>
          <a:xfrm>
            <a:off x="162388" y="1582170"/>
            <a:ext cx="8593311" cy="369332"/>
          </a:xfrm>
          <a:prstGeom prst="rect">
            <a:avLst/>
          </a:prstGeom>
          <a:noFill/>
        </p:spPr>
        <p:txBody>
          <a:bodyPr wrap="square" rtlCol="0">
            <a:spAutoFit/>
          </a:bodyPr>
          <a:lstStyle/>
          <a:p>
            <a:pPr algn="ctr"/>
            <a:r>
              <a:rPr kumimoji="1" lang="en-US" altLang="ko-Kore-KR" dirty="0"/>
              <a:t>Heatmap</a:t>
            </a:r>
            <a:r>
              <a:rPr kumimoji="1" lang="ko-Kore-KR" altLang="en-US" dirty="0"/>
              <a:t>을 그리기 전 데이터 프레임을 가공하는 작업들이 필요합니다</a:t>
            </a:r>
            <a:r>
              <a:rPr kumimoji="1" lang="en-US" altLang="ko-Kore-KR" dirty="0"/>
              <a:t>.</a:t>
            </a:r>
          </a:p>
        </p:txBody>
      </p:sp>
      <p:sp>
        <p:nvSpPr>
          <p:cNvPr id="8" name="직사각형 7">
            <a:extLst>
              <a:ext uri="{FF2B5EF4-FFF2-40B4-BE49-F238E27FC236}">
                <a16:creationId xmlns:a16="http://schemas.microsoft.com/office/drawing/2014/main" id="{505EAC83-77CE-1741-8B7E-D8EC196E971A}"/>
              </a:ext>
            </a:extLst>
          </p:cNvPr>
          <p:cNvSpPr/>
          <p:nvPr/>
        </p:nvSpPr>
        <p:spPr>
          <a:xfrm>
            <a:off x="3854375" y="2462096"/>
            <a:ext cx="619179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먼저</a:t>
            </a:r>
            <a:r>
              <a:rPr kumimoji="1" lang="en-US" altLang="ko-Kore-KR" dirty="0"/>
              <a:t>, </a:t>
            </a:r>
            <a:r>
              <a:rPr kumimoji="1" lang="ko-Kore-KR" altLang="en-US" dirty="0"/>
              <a:t>관심 있는 유전자 리스트를 만들겠습니다</a:t>
            </a:r>
            <a:r>
              <a:rPr kumimoji="1" lang="en-US" altLang="ko-Kore-KR" dirty="0"/>
              <a:t>. </a:t>
            </a:r>
          </a:p>
          <a:p>
            <a:pPr algn="ctr"/>
            <a:r>
              <a:rPr kumimoji="1" lang="ko-Kore-KR" altLang="en-US" dirty="0"/>
              <a:t>이 유전자들은 </a:t>
            </a:r>
            <a:r>
              <a:rPr kumimoji="1" lang="en-US" altLang="ko-Kore-KR" dirty="0" err="1"/>
              <a:t>Tfh</a:t>
            </a:r>
            <a:r>
              <a:rPr kumimoji="1" lang="en-US" altLang="ko-Kore-KR" dirty="0"/>
              <a:t>-related gene</a:t>
            </a:r>
            <a:r>
              <a:rPr kumimoji="1" lang="ko-Kore-KR" altLang="en-US" dirty="0"/>
              <a:t>이라고 알려져 있습니다</a:t>
            </a:r>
            <a:r>
              <a:rPr kumimoji="1" lang="en-US" altLang="ko-Kore-KR" dirty="0"/>
              <a:t>. </a:t>
            </a:r>
          </a:p>
        </p:txBody>
      </p:sp>
      <p:sp>
        <p:nvSpPr>
          <p:cNvPr id="17" name="직사각형 16">
            <a:extLst>
              <a:ext uri="{FF2B5EF4-FFF2-40B4-BE49-F238E27FC236}">
                <a16:creationId xmlns:a16="http://schemas.microsoft.com/office/drawing/2014/main" id="{1EA14CBE-A08B-4B4B-AE94-B9D74CD2C186}"/>
              </a:ext>
            </a:extLst>
          </p:cNvPr>
          <p:cNvSpPr/>
          <p:nvPr/>
        </p:nvSpPr>
        <p:spPr>
          <a:xfrm>
            <a:off x="2985247" y="5384127"/>
            <a:ext cx="659296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DESeq2 Result </a:t>
            </a:r>
            <a:r>
              <a:rPr kumimoji="1" lang="ko-Kore-KR" altLang="en-US" dirty="0"/>
              <a:t>표에서 이 유전자들은 </a:t>
            </a:r>
            <a:endParaRPr kumimoji="1" lang="en-US" altLang="ko-Kore-KR" dirty="0"/>
          </a:p>
          <a:p>
            <a:pPr algn="ctr"/>
            <a:r>
              <a:rPr kumimoji="1" lang="ko-Kore-KR" altLang="en-US" dirty="0"/>
              <a:t>몇번째 행에 해당하는 지에 대한 정보를 </a:t>
            </a:r>
            <a:r>
              <a:rPr kumimoji="1" lang="ko-KR" altLang="en-US" dirty="0"/>
              <a:t>추출합니다</a:t>
            </a:r>
            <a:r>
              <a:rPr kumimoji="1" lang="en-US" altLang="ko-KR" dirty="0"/>
              <a:t>.</a:t>
            </a:r>
            <a:endParaRPr kumimoji="1" lang="en-US" altLang="ko-Kore-KR" dirty="0"/>
          </a:p>
        </p:txBody>
      </p:sp>
    </p:spTree>
    <p:extLst>
      <p:ext uri="{BB962C8B-B14F-4D97-AF65-F5344CB8AC3E}">
        <p14:creationId xmlns:p14="http://schemas.microsoft.com/office/powerpoint/2010/main" val="29672664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622301"/>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F18C5B68-A4A3-1D44-BFB8-33F677FC7A78}"/>
              </a:ext>
            </a:extLst>
          </p:cNvPr>
          <p:cNvPicPr>
            <a:picLocks noChangeAspect="1"/>
          </p:cNvPicPr>
          <p:nvPr/>
        </p:nvPicPr>
        <p:blipFill>
          <a:blip r:embed="rId3"/>
          <a:stretch>
            <a:fillRect/>
          </a:stretch>
        </p:blipFill>
        <p:spPr>
          <a:xfrm>
            <a:off x="271463" y="2366825"/>
            <a:ext cx="6985000" cy="3022600"/>
          </a:xfrm>
          <a:prstGeom prst="rect">
            <a:avLst/>
          </a:prstGeom>
        </p:spPr>
      </p:pic>
      <p:sp>
        <p:nvSpPr>
          <p:cNvPr id="16" name="직사각형 15">
            <a:extLst>
              <a:ext uri="{FF2B5EF4-FFF2-40B4-BE49-F238E27FC236}">
                <a16:creationId xmlns:a16="http://schemas.microsoft.com/office/drawing/2014/main" id="{03551D12-2A40-CD45-8B81-C09024EB1E05}"/>
              </a:ext>
            </a:extLst>
          </p:cNvPr>
          <p:cNvSpPr/>
          <p:nvPr/>
        </p:nvSpPr>
        <p:spPr>
          <a:xfrm>
            <a:off x="4182035" y="1568588"/>
            <a:ext cx="577372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R" dirty="0"/>
              <a:t>c</a:t>
            </a:r>
            <a:r>
              <a:rPr kumimoji="1" lang="en-US" altLang="ko-Kore-KR" dirty="0"/>
              <a:t>ounts() </a:t>
            </a:r>
            <a:r>
              <a:rPr kumimoji="1" lang="ko-Kore-KR" altLang="en-US" dirty="0"/>
              <a:t>함수를 이용하여 </a:t>
            </a:r>
            <a:r>
              <a:rPr kumimoji="1" lang="en-US" altLang="ko-Kore-KR" dirty="0" err="1"/>
              <a:t>dds</a:t>
            </a:r>
            <a:r>
              <a:rPr kumimoji="1" lang="en-US" altLang="ko-Kore-KR" dirty="0"/>
              <a:t>(DESeq2 dataset)</a:t>
            </a:r>
            <a:r>
              <a:rPr kumimoji="1" lang="ko-Kore-KR" altLang="en-US" dirty="0"/>
              <a:t>로부터 </a:t>
            </a:r>
            <a:endParaRPr kumimoji="1" lang="en-US" altLang="ko-Kore-KR" dirty="0"/>
          </a:p>
          <a:p>
            <a:pPr algn="ctr"/>
            <a:r>
              <a:rPr kumimoji="1" lang="en-US" altLang="ko-Kore-KR" dirty="0"/>
              <a:t>normalized count </a:t>
            </a:r>
            <a:r>
              <a:rPr kumimoji="1" lang="ko-Kore-KR" altLang="en-US" dirty="0"/>
              <a:t>정보를 담은 표를 생성합니다</a:t>
            </a:r>
            <a:r>
              <a:rPr kumimoji="1" lang="en-US" altLang="ko-Kore-KR" dirty="0"/>
              <a:t>.</a:t>
            </a:r>
            <a:endParaRPr kumimoji="1" lang="ko-Kore-KR" altLang="en-US" dirty="0"/>
          </a:p>
        </p:txBody>
      </p:sp>
      <p:sp>
        <p:nvSpPr>
          <p:cNvPr id="18" name="직사각형 17">
            <a:extLst>
              <a:ext uri="{FF2B5EF4-FFF2-40B4-BE49-F238E27FC236}">
                <a16:creationId xmlns:a16="http://schemas.microsoft.com/office/drawing/2014/main" id="{907E3823-3A34-454C-A332-42FABB620709}"/>
              </a:ext>
            </a:extLst>
          </p:cNvPr>
          <p:cNvSpPr/>
          <p:nvPr/>
        </p:nvSpPr>
        <p:spPr>
          <a:xfrm>
            <a:off x="4972209" y="2913886"/>
            <a:ext cx="440721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Normalized count</a:t>
            </a:r>
            <a:r>
              <a:rPr kumimoji="1" lang="ko-Kore-KR" altLang="en-US" dirty="0"/>
              <a:t>를 담은 표에서  </a:t>
            </a:r>
            <a:endParaRPr kumimoji="1" lang="en-US" altLang="ko-Kore-KR" dirty="0"/>
          </a:p>
          <a:p>
            <a:pPr algn="ctr"/>
            <a:r>
              <a:rPr kumimoji="1" lang="ko-Kore-KR" altLang="en-US" dirty="0"/>
              <a:t>관심 유전자에 해당하는 행만 남깁니다</a:t>
            </a:r>
            <a:r>
              <a:rPr kumimoji="1" lang="en-US" altLang="ko-Kore-KR" dirty="0"/>
              <a:t>. </a:t>
            </a:r>
            <a:endParaRPr kumimoji="1" lang="ko-Kore-KR" altLang="en-US" dirty="0"/>
          </a:p>
        </p:txBody>
      </p:sp>
      <p:sp>
        <p:nvSpPr>
          <p:cNvPr id="17" name="직사각형 16">
            <a:extLst>
              <a:ext uri="{FF2B5EF4-FFF2-40B4-BE49-F238E27FC236}">
                <a16:creationId xmlns:a16="http://schemas.microsoft.com/office/drawing/2014/main" id="{23D5E81A-47EE-584A-AD35-1295711E2B3E}"/>
              </a:ext>
            </a:extLst>
          </p:cNvPr>
          <p:cNvSpPr/>
          <p:nvPr/>
        </p:nvSpPr>
        <p:spPr>
          <a:xfrm>
            <a:off x="3218214" y="4107278"/>
            <a:ext cx="5024833"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행 이름을 유전자 이름으로 지정해 줍니다</a:t>
            </a:r>
            <a:r>
              <a:rPr kumimoji="1" lang="en-US" altLang="ko-Kore-KR" dirty="0"/>
              <a:t>.</a:t>
            </a:r>
            <a:endParaRPr kumimoji="1" lang="ko-Kore-KR" altLang="en-US" dirty="0"/>
          </a:p>
        </p:txBody>
      </p:sp>
      <p:sp>
        <p:nvSpPr>
          <p:cNvPr id="8" name="직사각형 7">
            <a:extLst>
              <a:ext uri="{FF2B5EF4-FFF2-40B4-BE49-F238E27FC236}">
                <a16:creationId xmlns:a16="http://schemas.microsoft.com/office/drawing/2014/main" id="{4A7699B1-269C-A848-88E4-8A7EE7275CF0}"/>
              </a:ext>
            </a:extLst>
          </p:cNvPr>
          <p:cNvSpPr/>
          <p:nvPr/>
        </p:nvSpPr>
        <p:spPr>
          <a:xfrm>
            <a:off x="824287" y="5893897"/>
            <a:ext cx="7620466" cy="646331"/>
          </a:xfrm>
          <a:prstGeom prst="rect">
            <a:avLst/>
          </a:prstGeom>
        </p:spPr>
        <p:txBody>
          <a:bodyPr wrap="square">
            <a:spAutoFit/>
          </a:bodyPr>
          <a:lstStyle/>
          <a:p>
            <a:r>
              <a:rPr kumimoji="1" lang="en-US" altLang="ko-KR" dirty="0"/>
              <a:t>TO-DO </a:t>
            </a:r>
            <a:r>
              <a:rPr kumimoji="1" lang="ko-KR" altLang="en-US" dirty="0"/>
              <a:t>직전까지 코드를 실행하시면</a:t>
            </a:r>
            <a:endParaRPr kumimoji="1" lang="en-US" altLang="ko-KR" dirty="0"/>
          </a:p>
          <a:p>
            <a:r>
              <a:rPr kumimoji="1" lang="ko-KR" altLang="en-US" dirty="0"/>
              <a:t> </a:t>
            </a:r>
            <a:r>
              <a:rPr kumimoji="1" lang="en-US" altLang="ko-KR" b="1" dirty="0" err="1"/>
              <a:t>Tfh.related.countData</a:t>
            </a:r>
            <a:r>
              <a:rPr kumimoji="1" lang="ko-KR" altLang="en-US" dirty="0"/>
              <a:t>라는</a:t>
            </a:r>
            <a:r>
              <a:rPr kumimoji="1" lang="en-US" altLang="ko-KR" dirty="0"/>
              <a:t> 26 x 24</a:t>
            </a:r>
            <a:r>
              <a:rPr kumimoji="1" lang="ko-KR" altLang="en-US" dirty="0"/>
              <a:t> 표를 얻을 수 있습니다</a:t>
            </a:r>
            <a:endParaRPr lang="ko-Kore-KR" altLang="en-US" dirty="0"/>
          </a:p>
        </p:txBody>
      </p:sp>
    </p:spTree>
    <p:extLst>
      <p:ext uri="{BB962C8B-B14F-4D97-AF65-F5344CB8AC3E}">
        <p14:creationId xmlns:p14="http://schemas.microsoft.com/office/powerpoint/2010/main" val="9770519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3" name="그림 2">
            <a:extLst>
              <a:ext uri="{FF2B5EF4-FFF2-40B4-BE49-F238E27FC236}">
                <a16:creationId xmlns:a16="http://schemas.microsoft.com/office/drawing/2014/main" id="{3BC2F808-46A0-4C49-88BA-24E298B096A5}"/>
              </a:ext>
            </a:extLst>
          </p:cNvPr>
          <p:cNvPicPr>
            <a:picLocks noChangeAspect="1"/>
          </p:cNvPicPr>
          <p:nvPr/>
        </p:nvPicPr>
        <p:blipFill>
          <a:blip r:embed="rId2"/>
          <a:stretch>
            <a:fillRect/>
          </a:stretch>
        </p:blipFill>
        <p:spPr>
          <a:xfrm>
            <a:off x="4391143" y="216353"/>
            <a:ext cx="7529394" cy="5513079"/>
          </a:xfrm>
          <a:prstGeom prst="rect">
            <a:avLst/>
          </a:prstGeom>
        </p:spPr>
      </p:pic>
      <p:pic>
        <p:nvPicPr>
          <p:cNvPr id="4" name="그림 3">
            <a:extLst>
              <a:ext uri="{FF2B5EF4-FFF2-40B4-BE49-F238E27FC236}">
                <a16:creationId xmlns:a16="http://schemas.microsoft.com/office/drawing/2014/main" id="{165831D7-E58A-784C-9831-15703046AC14}"/>
              </a:ext>
            </a:extLst>
          </p:cNvPr>
          <p:cNvPicPr>
            <a:picLocks noChangeAspect="1"/>
          </p:cNvPicPr>
          <p:nvPr/>
        </p:nvPicPr>
        <p:blipFill rotWithShape="1">
          <a:blip r:embed="rId3"/>
          <a:srcRect b="32983"/>
          <a:stretch/>
        </p:blipFill>
        <p:spPr>
          <a:xfrm>
            <a:off x="446274" y="2085068"/>
            <a:ext cx="3451225" cy="188605"/>
          </a:xfrm>
          <a:prstGeom prst="rect">
            <a:avLst/>
          </a:prstGeom>
        </p:spPr>
      </p:pic>
      <p:sp>
        <p:nvSpPr>
          <p:cNvPr id="6" name="TextBox 5">
            <a:extLst>
              <a:ext uri="{FF2B5EF4-FFF2-40B4-BE49-F238E27FC236}">
                <a16:creationId xmlns:a16="http://schemas.microsoft.com/office/drawing/2014/main" id="{50BBC087-24A2-6F4D-AC52-DD3A42B8BDEF}"/>
              </a:ext>
            </a:extLst>
          </p:cNvPr>
          <p:cNvSpPr txBox="1"/>
          <p:nvPr/>
        </p:nvSpPr>
        <p:spPr>
          <a:xfrm>
            <a:off x="309369" y="5933761"/>
            <a:ext cx="11573261" cy="707886"/>
          </a:xfrm>
          <a:prstGeom prst="rect">
            <a:avLst/>
          </a:prstGeom>
          <a:noFill/>
        </p:spPr>
        <p:txBody>
          <a:bodyPr wrap="square" rtlCol="0">
            <a:spAutoFit/>
          </a:bodyPr>
          <a:lstStyle/>
          <a:p>
            <a:pPr marL="285750" indent="-285750">
              <a:buFont typeface="Arial" panose="020B0604020202020204" pitchFamily="34" charset="0"/>
              <a:buChar char="•"/>
            </a:pPr>
            <a:r>
              <a:rPr kumimoji="1" lang="ko-KR" altLang="en-US" sz="2000" dirty="0"/>
              <a:t>콘솔 창에 </a:t>
            </a:r>
            <a:r>
              <a:rPr kumimoji="1" lang="en-US" altLang="ko-KR" sz="2000" dirty="0"/>
              <a:t>View(</a:t>
            </a:r>
            <a:r>
              <a:rPr kumimoji="1" lang="en-US" altLang="ko-KR" sz="2000" dirty="0" err="1"/>
              <a:t>Tfh.related.countData</a:t>
            </a:r>
            <a:r>
              <a:rPr kumimoji="1" lang="en-US" altLang="ko-KR" sz="2000" dirty="0"/>
              <a:t>)</a:t>
            </a:r>
            <a:r>
              <a:rPr kumimoji="1" lang="ko-KR" altLang="en-US" sz="2000" dirty="0" err="1"/>
              <a:t>를</a:t>
            </a:r>
            <a:r>
              <a:rPr kumimoji="1" lang="ko-KR" altLang="en-US" sz="2000" dirty="0"/>
              <a:t> 입력하면 표를 살펴 볼 수 있습니다</a:t>
            </a:r>
            <a:r>
              <a:rPr kumimoji="1" lang="en-US" altLang="ko-KR" sz="2000" dirty="0"/>
              <a:t>.</a:t>
            </a:r>
          </a:p>
          <a:p>
            <a:pPr marL="285750" indent="-285750">
              <a:buFont typeface="Arial" panose="020B0604020202020204" pitchFamily="34" charset="0"/>
              <a:buChar char="•"/>
            </a:pPr>
            <a:r>
              <a:rPr kumimoji="1" lang="en-US" altLang="ko-KR" sz="2000" dirty="0"/>
              <a:t>24</a:t>
            </a:r>
            <a:r>
              <a:rPr kumimoji="1" lang="ko-KR" altLang="en-US" sz="2000" dirty="0"/>
              <a:t>개의 유전자를 행으로 가지고</a:t>
            </a:r>
            <a:r>
              <a:rPr kumimoji="1" lang="en-US" altLang="ko-KR" sz="2000" dirty="0"/>
              <a:t>, </a:t>
            </a:r>
            <a:r>
              <a:rPr kumimoji="1" lang="ko-KR" altLang="en-US" sz="2000" dirty="0"/>
              <a:t> </a:t>
            </a:r>
            <a:r>
              <a:rPr kumimoji="1" lang="en-US" altLang="ko-KR" sz="2000" dirty="0"/>
              <a:t>26</a:t>
            </a:r>
            <a:r>
              <a:rPr kumimoji="1" lang="ko-KR" altLang="en-US" sz="2000" dirty="0"/>
              <a:t>개의  샘플을 열로 가지는 표입니다</a:t>
            </a:r>
            <a:r>
              <a:rPr kumimoji="1" lang="en-US" altLang="ko-KR" sz="2000" dirty="0"/>
              <a:t>.</a:t>
            </a:r>
            <a:r>
              <a:rPr kumimoji="1" lang="ko-KR" altLang="en-US" sz="2000" dirty="0"/>
              <a:t> </a:t>
            </a:r>
            <a:endParaRPr kumimoji="1" lang="ko-Kore-KR" altLang="en-US" sz="2000" dirty="0"/>
          </a:p>
        </p:txBody>
      </p:sp>
    </p:spTree>
    <p:extLst>
      <p:ext uri="{BB962C8B-B14F-4D97-AF65-F5344CB8AC3E}">
        <p14:creationId xmlns:p14="http://schemas.microsoft.com/office/powerpoint/2010/main" val="25310398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7" name="그림 6">
            <a:extLst>
              <a:ext uri="{FF2B5EF4-FFF2-40B4-BE49-F238E27FC236}">
                <a16:creationId xmlns:a16="http://schemas.microsoft.com/office/drawing/2014/main" id="{577915DB-30D2-3C4B-8640-0F3E71C3618F}"/>
              </a:ext>
            </a:extLst>
          </p:cNvPr>
          <p:cNvPicPr>
            <a:picLocks noChangeAspect="1"/>
          </p:cNvPicPr>
          <p:nvPr/>
        </p:nvPicPr>
        <p:blipFill>
          <a:blip r:embed="rId2"/>
          <a:stretch>
            <a:fillRect/>
          </a:stretch>
        </p:blipFill>
        <p:spPr>
          <a:xfrm>
            <a:off x="715216" y="3189572"/>
            <a:ext cx="3599144" cy="478856"/>
          </a:xfrm>
          <a:prstGeom prst="rect">
            <a:avLst/>
          </a:prstGeom>
        </p:spPr>
      </p:pic>
      <p:pic>
        <p:nvPicPr>
          <p:cNvPr id="8" name="그림 7">
            <a:extLst>
              <a:ext uri="{FF2B5EF4-FFF2-40B4-BE49-F238E27FC236}">
                <a16:creationId xmlns:a16="http://schemas.microsoft.com/office/drawing/2014/main" id="{E099F0F4-458C-3442-AB64-2BC3A852B5C3}"/>
              </a:ext>
            </a:extLst>
          </p:cNvPr>
          <p:cNvPicPr>
            <a:picLocks noChangeAspect="1"/>
          </p:cNvPicPr>
          <p:nvPr/>
        </p:nvPicPr>
        <p:blipFill>
          <a:blip r:embed="rId3"/>
          <a:stretch>
            <a:fillRect/>
          </a:stretch>
        </p:blipFill>
        <p:spPr>
          <a:xfrm>
            <a:off x="4674258" y="1739166"/>
            <a:ext cx="7073900" cy="1181100"/>
          </a:xfrm>
          <a:prstGeom prst="rect">
            <a:avLst/>
          </a:prstGeom>
        </p:spPr>
      </p:pic>
      <p:pic>
        <p:nvPicPr>
          <p:cNvPr id="10" name="그림 9">
            <a:extLst>
              <a:ext uri="{FF2B5EF4-FFF2-40B4-BE49-F238E27FC236}">
                <a16:creationId xmlns:a16="http://schemas.microsoft.com/office/drawing/2014/main" id="{53404441-B199-B641-BCE7-7B2A99E819DE}"/>
              </a:ext>
            </a:extLst>
          </p:cNvPr>
          <p:cNvPicPr>
            <a:picLocks noChangeAspect="1"/>
          </p:cNvPicPr>
          <p:nvPr/>
        </p:nvPicPr>
        <p:blipFill>
          <a:blip r:embed="rId4"/>
          <a:stretch>
            <a:fillRect/>
          </a:stretch>
        </p:blipFill>
        <p:spPr>
          <a:xfrm>
            <a:off x="4674258" y="3446822"/>
            <a:ext cx="7517742" cy="1039257"/>
          </a:xfrm>
          <a:prstGeom prst="rect">
            <a:avLst/>
          </a:prstGeom>
        </p:spPr>
      </p:pic>
      <p:sp>
        <p:nvSpPr>
          <p:cNvPr id="11" name="직사각형 10">
            <a:extLst>
              <a:ext uri="{FF2B5EF4-FFF2-40B4-BE49-F238E27FC236}">
                <a16:creationId xmlns:a16="http://schemas.microsoft.com/office/drawing/2014/main" id="{AD716B25-16AF-1C43-864A-9DBC9A10DF85}"/>
              </a:ext>
            </a:extLst>
          </p:cNvPr>
          <p:cNvSpPr/>
          <p:nvPr/>
        </p:nvSpPr>
        <p:spPr>
          <a:xfrm>
            <a:off x="188634" y="4162913"/>
            <a:ext cx="412572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dim() </a:t>
            </a:r>
            <a:r>
              <a:rPr kumimoji="1" lang="ko-Kore-KR" altLang="en-US" dirty="0"/>
              <a:t>함수를 이용하여 </a:t>
            </a:r>
            <a:endParaRPr kumimoji="1" lang="en-US" altLang="ko-Kore-KR" dirty="0"/>
          </a:p>
          <a:p>
            <a:pPr algn="ctr"/>
            <a:r>
              <a:rPr kumimoji="1" lang="ko-Kore-KR" altLang="en-US" dirty="0"/>
              <a:t>데이터 프레임의 차원을 알 수 있습니다</a:t>
            </a:r>
            <a:r>
              <a:rPr kumimoji="1" lang="en-US" altLang="ko-Kore-KR" dirty="0"/>
              <a:t>.</a:t>
            </a:r>
            <a:endParaRPr kumimoji="1" lang="ko-Kore-KR" altLang="en-US" dirty="0"/>
          </a:p>
        </p:txBody>
      </p:sp>
      <p:sp>
        <p:nvSpPr>
          <p:cNvPr id="12" name="직사각형 11">
            <a:extLst>
              <a:ext uri="{FF2B5EF4-FFF2-40B4-BE49-F238E27FC236}">
                <a16:creationId xmlns:a16="http://schemas.microsoft.com/office/drawing/2014/main" id="{C2215E39-9293-5B45-A490-3F092247DDE6}"/>
              </a:ext>
            </a:extLst>
          </p:cNvPr>
          <p:cNvSpPr/>
          <p:nvPr/>
        </p:nvSpPr>
        <p:spPr>
          <a:xfrm>
            <a:off x="5988797" y="770351"/>
            <a:ext cx="4392331"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colnames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열</a:t>
            </a:r>
            <a:r>
              <a:rPr kumimoji="1" lang="en-US" altLang="ko-Kore-KR" dirty="0"/>
              <a:t> </a:t>
            </a:r>
            <a:r>
              <a:rPr kumimoji="1" lang="ko-Kore-KR" altLang="en-US" dirty="0"/>
              <a:t>이름을 알 수 있습니다</a:t>
            </a:r>
            <a:r>
              <a:rPr kumimoji="1" lang="en-US" altLang="ko-Kore-KR" dirty="0"/>
              <a:t>.</a:t>
            </a:r>
            <a:endParaRPr kumimoji="1" lang="ko-Kore-KR" altLang="en-US" dirty="0"/>
          </a:p>
        </p:txBody>
      </p:sp>
      <p:sp>
        <p:nvSpPr>
          <p:cNvPr id="13" name="직사각형 12">
            <a:extLst>
              <a:ext uri="{FF2B5EF4-FFF2-40B4-BE49-F238E27FC236}">
                <a16:creationId xmlns:a16="http://schemas.microsoft.com/office/drawing/2014/main" id="{527B3DEF-BCEB-404B-841E-31425034C160}"/>
              </a:ext>
            </a:extLst>
          </p:cNvPr>
          <p:cNvSpPr/>
          <p:nvPr/>
        </p:nvSpPr>
        <p:spPr>
          <a:xfrm>
            <a:off x="5988797" y="4809244"/>
            <a:ext cx="4889873"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rownames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행 이름을 알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022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76134" cy="3693319"/>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R" b="1"/>
          </a:p>
          <a:p>
            <a:endParaRPr kumimoji="1" lang="en-US" altLang="ko-Kore-KR" b="1"/>
          </a:p>
          <a:p>
            <a:r>
              <a:rPr kumimoji="1" lang="ko-KR" altLang="en-US"/>
              <a:t>자체 오믹스 데이터 이용 연구 게재 시 </a:t>
            </a:r>
            <a:endParaRPr kumimoji="1" lang="en-US" altLang="ko-KR"/>
          </a:p>
          <a:p>
            <a:r>
              <a:rPr kumimoji="1" lang="ko-KR" altLang="en-US"/>
              <a:t>이 </a:t>
            </a:r>
            <a:r>
              <a:rPr kumimoji="1" lang="en-US" altLang="ko-KR"/>
              <a:t>GEO</a:t>
            </a:r>
            <a:r>
              <a:rPr kumimoji="1" lang="ko-KR" altLang="en-US"/>
              <a:t>에 데이터 공개를 요구하는</a:t>
            </a:r>
            <a:endParaRPr kumimoji="1" lang="en-US" altLang="ko-KR"/>
          </a:p>
          <a:p>
            <a:r>
              <a:rPr kumimoji="1" lang="ko-KR" altLang="en-US"/>
              <a:t>저널이 많아지고 있음</a:t>
            </a:r>
            <a:endParaRPr kumimoji="1" lang="en-US" altLang="ko-Kore-KR"/>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a:t>Gene Express Omnibus (GEO)</a:t>
            </a:r>
            <a:endParaRPr kumimoji="1" lang="ko-Kore-KR" altLang="en-US"/>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ComplexHeatmap</a:t>
            </a:r>
            <a:r>
              <a:rPr lang="en-US" altLang="ko-KR" sz="1600" b="1" dirty="0"/>
              <a:t> vignette</a:t>
            </a:r>
            <a:r>
              <a:rPr lang="ko-KR" altLang="en-US" sz="1600" b="1" dirty="0" err="1"/>
              <a:t>를</a:t>
            </a:r>
            <a:r>
              <a:rPr lang="ko-KR" altLang="en-US" sz="1600" b="1" dirty="0"/>
              <a:t> 참고해주세요</a:t>
            </a:r>
            <a:endParaRPr lang="en-US" altLang="ko-KR" sz="1600" b="1" dirty="0"/>
          </a:p>
          <a:p>
            <a:pPr algn="r"/>
            <a:r>
              <a:rPr lang="en-US" altLang="ko-KR" sz="1600" dirty="0">
                <a:hlinkClick r:id="rId2"/>
              </a:rPr>
              <a:t>https://jokergoo.github.io/ComplexHeatmap-reference/book/</a:t>
            </a:r>
            <a:endParaRPr lang="en-US" altLang="ko-KR"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963984" y="3320422"/>
            <a:ext cx="10043553" cy="224676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err="1"/>
              <a:t>ComplexHeatmap</a:t>
            </a:r>
            <a:r>
              <a:rPr kumimoji="1" lang="en-US" altLang="ko-KR" sz="2000" dirty="0"/>
              <a:t> </a:t>
            </a:r>
            <a:r>
              <a:rPr kumimoji="1" lang="ko-KR" altLang="en-US" sz="2000" dirty="0"/>
              <a:t>패키지의 </a:t>
            </a:r>
            <a:r>
              <a:rPr kumimoji="1" lang="en-US" altLang="ko-KR" sz="2000" dirty="0"/>
              <a:t>Heatmap()</a:t>
            </a:r>
            <a:r>
              <a:rPr kumimoji="1" lang="ko-KR" altLang="en-US" sz="2000" dirty="0"/>
              <a:t>이라는 함수를 사용하면 간단히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이번 실습에서는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 보겠습니다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144121" y="1697900"/>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810146" y="5726403"/>
            <a:ext cx="6614693" cy="369332"/>
          </a:xfrm>
          <a:prstGeom prst="rect">
            <a:avLst/>
          </a:prstGeom>
          <a:noFill/>
        </p:spPr>
        <p:txBody>
          <a:bodyPr wrap="square" rtlCol="0">
            <a:spAutoFit/>
          </a:bodyPr>
          <a:lstStyle/>
          <a:p>
            <a:r>
              <a:rPr kumimoji="1" lang="en-US" altLang="ko-KR" b="1" dirty="0"/>
              <a:t>TO-DO : heatmap</a:t>
            </a:r>
            <a:r>
              <a:rPr kumimoji="1" lang="ko-KR" altLang="en-US" b="1" dirty="0"/>
              <a:t>을 그리기 위한  </a:t>
            </a:r>
            <a:r>
              <a:rPr kumimoji="1" lang="en-US" altLang="ko-KR" b="1" dirty="0"/>
              <a:t>log2FC</a:t>
            </a:r>
            <a:r>
              <a:rPr kumimoji="1" lang="ko-KR" altLang="en-US" b="1" dirty="0"/>
              <a:t> 표를 만들어주세요</a:t>
            </a:r>
            <a:r>
              <a:rPr kumimoji="1" lang="en-US" altLang="ko-KR" b="1" dirty="0"/>
              <a:t>!</a:t>
            </a:r>
            <a:endParaRPr kumimoji="1" lang="ko-Kore-KR" altLang="en-US"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55B5E058-FAAE-E74F-A367-13D7AC5A90A3}"/>
              </a:ext>
            </a:extLst>
          </p:cNvPr>
          <p:cNvPicPr>
            <a:picLocks noChangeAspect="1"/>
          </p:cNvPicPr>
          <p:nvPr/>
        </p:nvPicPr>
        <p:blipFill>
          <a:blip r:embed="rId3"/>
          <a:stretch>
            <a:fillRect/>
          </a:stretch>
        </p:blipFill>
        <p:spPr>
          <a:xfrm>
            <a:off x="271463" y="1927919"/>
            <a:ext cx="7289800" cy="3314700"/>
          </a:xfrm>
          <a:prstGeom prst="rect">
            <a:avLst/>
          </a:prstGeom>
        </p:spPr>
      </p:pic>
      <p:sp>
        <p:nvSpPr>
          <p:cNvPr id="27" name="직사각형 26">
            <a:extLst>
              <a:ext uri="{FF2B5EF4-FFF2-40B4-BE49-F238E27FC236}">
                <a16:creationId xmlns:a16="http://schemas.microsoft.com/office/drawing/2014/main" id="{CA391340-E982-EC4F-BA42-5F32D79DA252}"/>
              </a:ext>
            </a:extLst>
          </p:cNvPr>
          <p:cNvSpPr/>
          <p:nvPr/>
        </p:nvSpPr>
        <p:spPr>
          <a:xfrm>
            <a:off x="870881" y="4533896"/>
            <a:ext cx="6728717"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8564284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6" name="TextBox 15">
            <a:extLst>
              <a:ext uri="{FF2B5EF4-FFF2-40B4-BE49-F238E27FC236}">
                <a16:creationId xmlns:a16="http://schemas.microsoft.com/office/drawing/2014/main" id="{0A0CB1F5-9637-3040-B791-E888AB214CB2}"/>
              </a:ext>
            </a:extLst>
          </p:cNvPr>
          <p:cNvSpPr txBox="1"/>
          <p:nvPr/>
        </p:nvSpPr>
        <p:spPr>
          <a:xfrm>
            <a:off x="677598" y="3574063"/>
            <a:ext cx="8829471" cy="2031325"/>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dirty="0" err="1"/>
              <a:t>colnames</a:t>
            </a:r>
            <a:r>
              <a:rPr kumimoji="1" lang="en-US" altLang="ko-Kore-KR" dirty="0"/>
              <a:t>() </a:t>
            </a:r>
            <a:r>
              <a:rPr kumimoji="1" lang="ko-Kore-KR" altLang="en-US" dirty="0"/>
              <a:t>함수를 통해 </a:t>
            </a:r>
            <a:r>
              <a:rPr kumimoji="1" lang="en-US" altLang="ko-Kore-KR" dirty="0" err="1"/>
              <a:t>Tfh.related.countData</a:t>
            </a:r>
            <a:r>
              <a:rPr kumimoji="1" lang="ko-Kore-KR" altLang="en-US" dirty="0"/>
              <a:t>의 열을 살펴보면 </a:t>
            </a:r>
            <a:r>
              <a:rPr kumimoji="1" lang="en-US" altLang="ko-Kore-KR" b="1" dirty="0"/>
              <a:t>1</a:t>
            </a:r>
            <a:r>
              <a:rPr kumimoji="1" lang="ko-Kore-KR" altLang="en-US" b="1" dirty="0"/>
              <a:t>열에서 </a:t>
            </a:r>
            <a:r>
              <a:rPr kumimoji="1" lang="en-US" altLang="ko-Kore-KR" b="1" dirty="0"/>
              <a:t>1</a:t>
            </a:r>
            <a:r>
              <a:rPr kumimoji="1" lang="en-US" altLang="ko-KR" b="1" dirty="0"/>
              <a:t>2</a:t>
            </a:r>
            <a:r>
              <a:rPr kumimoji="1" lang="ko-KR" altLang="en-US" b="1" dirty="0"/>
              <a:t>열 까지는 </a:t>
            </a:r>
            <a:r>
              <a:rPr kumimoji="1" lang="en-US" altLang="ko-KR" b="1" dirty="0"/>
              <a:t>GCTFH</a:t>
            </a:r>
            <a:r>
              <a:rPr kumimoji="1" lang="en-US" altLang="ko-KR" dirty="0"/>
              <a:t>, </a:t>
            </a:r>
            <a:r>
              <a:rPr kumimoji="1" lang="en-US" altLang="ko-KR" b="1" dirty="0"/>
              <a:t>13</a:t>
            </a:r>
            <a:r>
              <a:rPr kumimoji="1" lang="ko-KR" altLang="en-US" b="1" dirty="0"/>
              <a:t>열에서 </a:t>
            </a:r>
            <a:r>
              <a:rPr kumimoji="1" lang="en-US" altLang="ko-KR" b="1" dirty="0"/>
              <a:t>24</a:t>
            </a:r>
            <a:r>
              <a:rPr kumimoji="1" lang="ko-KR" altLang="en-US" b="1" dirty="0"/>
              <a:t>열까지는 </a:t>
            </a:r>
            <a:r>
              <a:rPr kumimoji="1" lang="en-US" altLang="ko-KR" b="1" dirty="0" err="1"/>
              <a:t>TFHlike</a:t>
            </a:r>
            <a:r>
              <a:rPr kumimoji="1" lang="en-US" altLang="ko-KR" b="1" dirty="0"/>
              <a:t> </a:t>
            </a:r>
            <a:r>
              <a:rPr kumimoji="1" lang="ko-KR" altLang="en-US" dirty="0"/>
              <a:t>임을 알 수 있습니다</a:t>
            </a:r>
            <a:r>
              <a:rPr kumimoji="1" lang="en-US" altLang="ko-KR" dirty="0"/>
              <a:t>.</a:t>
            </a:r>
          </a:p>
          <a:p>
            <a:pPr marL="285750" indent="-285750">
              <a:buFont typeface="Arial" panose="020B0604020202020204" pitchFamily="34" charset="0"/>
              <a:buChar char="•"/>
            </a:pPr>
            <a:endParaRPr kumimoji="1" lang="en-US" altLang="ko-KR" dirty="0"/>
          </a:p>
          <a:p>
            <a:pPr marL="285750" indent="-285750">
              <a:buFont typeface="Arial" panose="020B0604020202020204" pitchFamily="34" charset="0"/>
              <a:buChar char="•"/>
            </a:pPr>
            <a:r>
              <a:rPr kumimoji="1" lang="ko-Kore-KR" altLang="en-US" dirty="0"/>
              <a:t>또한</a:t>
            </a:r>
            <a:r>
              <a:rPr kumimoji="1" lang="en-US" altLang="ko-Kore-KR" dirty="0"/>
              <a:t>, </a:t>
            </a:r>
            <a:r>
              <a:rPr kumimoji="1" lang="ko-Kore-KR" altLang="en-US" dirty="0"/>
              <a:t> </a:t>
            </a:r>
            <a:r>
              <a:rPr kumimoji="1" lang="en-US" altLang="ko-Kore-KR" dirty="0"/>
              <a:t>Day8.01,</a:t>
            </a:r>
            <a:r>
              <a:rPr kumimoji="1" lang="ko-Kore-KR" altLang="en-US" dirty="0"/>
              <a:t> </a:t>
            </a:r>
            <a:r>
              <a:rPr kumimoji="1" lang="en-US" altLang="ko-Kore-KR" dirty="0"/>
              <a:t>Day8.02, Day8.03, ..., Day24.01, Day24.02, Day24.03 </a:t>
            </a:r>
            <a:r>
              <a:rPr kumimoji="1" lang="ko-Kore-KR" altLang="en-US" dirty="0"/>
              <a:t>순으로 정렬되어 있음을 알 수 있습니다</a:t>
            </a:r>
            <a:r>
              <a:rPr kumimoji="1" lang="en-US" altLang="ko-Kore-KR" dirty="0"/>
              <a:t>.</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ko-Kore-KR" altLang="en-US" dirty="0"/>
              <a:t>따라서 </a:t>
            </a:r>
            <a:r>
              <a:rPr kumimoji="1" lang="en-US" altLang="ko-Kore-KR" dirty="0"/>
              <a:t>GCTFH / </a:t>
            </a:r>
            <a:r>
              <a:rPr kumimoji="1" lang="en-US" altLang="ko-Kore-KR" dirty="0" err="1"/>
              <a:t>TFHlike</a:t>
            </a:r>
            <a:r>
              <a:rPr kumimoji="1" lang="ko-Kore-KR" altLang="en-US" dirty="0"/>
              <a:t>를 계산하려면 표의 </a:t>
            </a:r>
            <a:r>
              <a:rPr kumimoji="1" lang="en-US" altLang="ko-Kore-KR" dirty="0"/>
              <a:t>1</a:t>
            </a:r>
            <a:r>
              <a:rPr kumimoji="1" lang="en-US" altLang="ko-KR" dirty="0"/>
              <a:t>~</a:t>
            </a:r>
            <a:r>
              <a:rPr kumimoji="1" lang="en-US" altLang="ko-Kore-KR" dirty="0"/>
              <a:t>1</a:t>
            </a:r>
            <a:r>
              <a:rPr kumimoji="1" lang="en-US" altLang="ko-KR" dirty="0"/>
              <a:t>2</a:t>
            </a:r>
            <a:r>
              <a:rPr kumimoji="1" lang="ko-KR" altLang="en-US" dirty="0"/>
              <a:t>열을 </a:t>
            </a:r>
            <a:r>
              <a:rPr kumimoji="1" lang="en-US" altLang="ko-KR" dirty="0"/>
              <a:t>13~24</a:t>
            </a:r>
            <a:r>
              <a:rPr kumimoji="1" lang="ko-KR" altLang="en-US" dirty="0"/>
              <a:t>열로 나누어 주면 됩니다</a:t>
            </a:r>
            <a:r>
              <a:rPr kumimoji="1" lang="en-US" altLang="ko-KR" dirty="0"/>
              <a:t>. </a:t>
            </a:r>
            <a:r>
              <a:rPr kumimoji="1" lang="ko-KR" altLang="en-US" dirty="0"/>
              <a:t> </a:t>
            </a:r>
            <a:endParaRPr kumimoji="1" lang="en-US" altLang="ko-Kore-KR" dirty="0"/>
          </a:p>
        </p:txBody>
      </p:sp>
      <p:pic>
        <p:nvPicPr>
          <p:cNvPr id="20" name="그림 19">
            <a:extLst>
              <a:ext uri="{FF2B5EF4-FFF2-40B4-BE49-F238E27FC236}">
                <a16:creationId xmlns:a16="http://schemas.microsoft.com/office/drawing/2014/main" id="{6DC2F3A7-9568-F042-90AA-AE2AD1AE0B5F}"/>
              </a:ext>
            </a:extLst>
          </p:cNvPr>
          <p:cNvPicPr>
            <a:picLocks noChangeAspect="1"/>
          </p:cNvPicPr>
          <p:nvPr/>
        </p:nvPicPr>
        <p:blipFill>
          <a:blip r:embed="rId3"/>
          <a:stretch>
            <a:fillRect/>
          </a:stretch>
        </p:blipFill>
        <p:spPr>
          <a:xfrm>
            <a:off x="1392134" y="2070524"/>
            <a:ext cx="7073900" cy="1181100"/>
          </a:xfrm>
          <a:prstGeom prst="rect">
            <a:avLst/>
          </a:prstGeom>
        </p:spPr>
      </p:pic>
    </p:spTree>
    <p:extLst>
      <p:ext uri="{BB962C8B-B14F-4D97-AF65-F5344CB8AC3E}">
        <p14:creationId xmlns:p14="http://schemas.microsoft.com/office/powerpoint/2010/main" val="3811140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7272981"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대괄호를 이용하여 표를 슬라이싱</a:t>
            </a:r>
            <a:r>
              <a:rPr lang="en-US" altLang="ko-Kore-KR" dirty="0"/>
              <a:t>(</a:t>
            </a:r>
            <a:r>
              <a:rPr lang="ko-Kore-KR" altLang="en-US" dirty="0"/>
              <a:t>일부 선택</a:t>
            </a:r>
            <a:r>
              <a:rPr lang="en-US" altLang="ko-Kore-KR" dirty="0"/>
              <a:t>)</a:t>
            </a:r>
            <a:r>
              <a:rPr lang="ko-Kore-KR" altLang="en-US" dirty="0"/>
              <a:t>할 수 있습니다</a:t>
            </a:r>
            <a:r>
              <a:rPr lang="en-US" altLang="ko-Kore-KR" dirty="0"/>
              <a:t>. </a:t>
            </a:r>
            <a:endParaRPr lang="ko-Kore-KR" altLang="en-US" dirty="0"/>
          </a:p>
        </p:txBody>
      </p:sp>
      <p:sp>
        <p:nvSpPr>
          <p:cNvPr id="2" name="TextBox 1">
            <a:extLst>
              <a:ext uri="{FF2B5EF4-FFF2-40B4-BE49-F238E27FC236}">
                <a16:creationId xmlns:a16="http://schemas.microsoft.com/office/drawing/2014/main" id="{0C727FB3-C7B3-A547-8939-23B37F616284}"/>
              </a:ext>
            </a:extLst>
          </p:cNvPr>
          <p:cNvSpPr txBox="1"/>
          <p:nvPr/>
        </p:nvSpPr>
        <p:spPr>
          <a:xfrm>
            <a:off x="639099" y="2296253"/>
            <a:ext cx="5076583" cy="923330"/>
          </a:xfrm>
          <a:prstGeom prst="rect">
            <a:avLst/>
          </a:prstGeom>
          <a:noFill/>
        </p:spPr>
        <p:txBody>
          <a:bodyPr wrap="none" rtlCol="0">
            <a:spAutoFit/>
          </a:bodyPr>
          <a:lstStyle/>
          <a:p>
            <a:r>
              <a:rPr kumimoji="1" lang="ko-Kore-KR" altLang="en-US" dirty="0"/>
              <a:t>예를 들어  </a:t>
            </a:r>
            <a:r>
              <a:rPr kumimoji="1" lang="en" altLang="ko-Kore-KR" dirty="0"/>
              <a:t>df[1, ]  : Return row 1</a:t>
            </a:r>
          </a:p>
          <a:p>
            <a:r>
              <a:rPr kumimoji="1" lang="en" altLang="ko-Kore-KR" dirty="0"/>
              <a:t>                   df[, 5] : Return column 5</a:t>
            </a:r>
          </a:p>
          <a:p>
            <a:r>
              <a:rPr kumimoji="1" lang="en" altLang="ko-Kore-KR" dirty="0"/>
              <a:t>                   df[1:5, 2] : Return Rows 1:5 and column 2</a:t>
            </a:r>
            <a:endParaRPr kumimoji="1" lang="ko-Kore-KR" altLang="en-US" dirty="0"/>
          </a:p>
        </p:txBody>
      </p:sp>
      <p:pic>
        <p:nvPicPr>
          <p:cNvPr id="3" name="그림 2">
            <a:extLst>
              <a:ext uri="{FF2B5EF4-FFF2-40B4-BE49-F238E27FC236}">
                <a16:creationId xmlns:a16="http://schemas.microsoft.com/office/drawing/2014/main" id="{91E0E6E9-ED72-1C47-B885-17B145E586EA}"/>
              </a:ext>
            </a:extLst>
          </p:cNvPr>
          <p:cNvPicPr>
            <a:picLocks noChangeAspect="1"/>
          </p:cNvPicPr>
          <p:nvPr/>
        </p:nvPicPr>
        <p:blipFill>
          <a:blip r:embed="rId4"/>
          <a:stretch>
            <a:fillRect/>
          </a:stretch>
        </p:blipFill>
        <p:spPr>
          <a:xfrm>
            <a:off x="703029" y="3313012"/>
            <a:ext cx="6007355" cy="1737319"/>
          </a:xfrm>
          <a:prstGeom prst="rect">
            <a:avLst/>
          </a:prstGeom>
        </p:spPr>
      </p:pic>
      <p:pic>
        <p:nvPicPr>
          <p:cNvPr id="5" name="그림 4">
            <a:extLst>
              <a:ext uri="{FF2B5EF4-FFF2-40B4-BE49-F238E27FC236}">
                <a16:creationId xmlns:a16="http://schemas.microsoft.com/office/drawing/2014/main" id="{92BEB5E4-B545-774E-B3D4-81475DCAC335}"/>
              </a:ext>
            </a:extLst>
          </p:cNvPr>
          <p:cNvPicPr>
            <a:picLocks noChangeAspect="1"/>
          </p:cNvPicPr>
          <p:nvPr/>
        </p:nvPicPr>
        <p:blipFill>
          <a:blip r:embed="rId5"/>
          <a:stretch>
            <a:fillRect/>
          </a:stretch>
        </p:blipFill>
        <p:spPr>
          <a:xfrm>
            <a:off x="782451" y="5280407"/>
            <a:ext cx="8401890" cy="580155"/>
          </a:xfrm>
          <a:prstGeom prst="rect">
            <a:avLst/>
          </a:prstGeom>
        </p:spPr>
      </p:pic>
      <p:pic>
        <p:nvPicPr>
          <p:cNvPr id="6" name="그림 5">
            <a:extLst>
              <a:ext uri="{FF2B5EF4-FFF2-40B4-BE49-F238E27FC236}">
                <a16:creationId xmlns:a16="http://schemas.microsoft.com/office/drawing/2014/main" id="{EC3CF99E-118B-5847-A80A-7A6ED35D835E}"/>
              </a:ext>
            </a:extLst>
          </p:cNvPr>
          <p:cNvPicPr>
            <a:picLocks noChangeAspect="1"/>
          </p:cNvPicPr>
          <p:nvPr/>
        </p:nvPicPr>
        <p:blipFill>
          <a:blip r:embed="rId6"/>
          <a:stretch>
            <a:fillRect/>
          </a:stretch>
        </p:blipFill>
        <p:spPr>
          <a:xfrm>
            <a:off x="782451" y="6090638"/>
            <a:ext cx="4622800" cy="431800"/>
          </a:xfrm>
          <a:prstGeom prst="rect">
            <a:avLst/>
          </a:prstGeom>
        </p:spPr>
      </p:pic>
    </p:spTree>
    <p:extLst>
      <p:ext uri="{BB962C8B-B14F-4D97-AF65-F5344CB8AC3E}">
        <p14:creationId xmlns:p14="http://schemas.microsoft.com/office/powerpoint/2010/main" val="2261664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8249242"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a:t>
            </a:r>
            <a:r>
              <a:rPr lang="en-US" altLang="ko-Kore-KR" dirty="0"/>
              <a:t>l</a:t>
            </a:r>
            <a:r>
              <a:rPr lang="en-US" altLang="ko-KR" dirty="0"/>
              <a:t>og2</a:t>
            </a:r>
            <a:r>
              <a:rPr lang="ko-KR" altLang="en-US" dirty="0" err="1"/>
              <a:t>를</a:t>
            </a:r>
            <a:r>
              <a:rPr lang="ko-KR" altLang="en-US" dirty="0"/>
              <a:t> 계산할 수 있는 </a:t>
            </a:r>
            <a:r>
              <a:rPr lang="en-US" altLang="ko-Kore-KR" dirty="0"/>
              <a:t>log2() </a:t>
            </a:r>
            <a:r>
              <a:rPr lang="ko-Kore-KR" altLang="en-US" dirty="0"/>
              <a:t>라는 함수를 기본으로 제공합니다</a:t>
            </a:r>
            <a:r>
              <a:rPr lang="en-US" altLang="ko-Kore-KR" dirty="0"/>
              <a:t>.</a:t>
            </a:r>
            <a:r>
              <a:rPr lang="ko-Kore-KR" altLang="en-US" dirty="0"/>
              <a:t> </a:t>
            </a:r>
          </a:p>
        </p:txBody>
      </p:sp>
      <p:pic>
        <p:nvPicPr>
          <p:cNvPr id="7" name="그림 6">
            <a:extLst>
              <a:ext uri="{FF2B5EF4-FFF2-40B4-BE49-F238E27FC236}">
                <a16:creationId xmlns:a16="http://schemas.microsoft.com/office/drawing/2014/main" id="{4F7A6C89-04AA-834F-8B1E-26937509E1E0}"/>
              </a:ext>
            </a:extLst>
          </p:cNvPr>
          <p:cNvPicPr>
            <a:picLocks noChangeAspect="1"/>
          </p:cNvPicPr>
          <p:nvPr/>
        </p:nvPicPr>
        <p:blipFill>
          <a:blip r:embed="rId4"/>
          <a:stretch>
            <a:fillRect/>
          </a:stretch>
        </p:blipFill>
        <p:spPr>
          <a:xfrm>
            <a:off x="554570" y="2107836"/>
            <a:ext cx="8130224" cy="4372866"/>
          </a:xfrm>
          <a:prstGeom prst="rect">
            <a:avLst/>
          </a:prstGeom>
        </p:spPr>
      </p:pic>
    </p:spTree>
    <p:extLst>
      <p:ext uri="{BB962C8B-B14F-4D97-AF65-F5344CB8AC3E}">
        <p14:creationId xmlns:p14="http://schemas.microsoft.com/office/powerpoint/2010/main" val="19449105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8" name="TextBox 7">
            <a:extLst>
              <a:ext uri="{FF2B5EF4-FFF2-40B4-BE49-F238E27FC236}">
                <a16:creationId xmlns:a16="http://schemas.microsoft.com/office/drawing/2014/main" id="{4D102DCC-BA4D-D54F-8E4D-A7125A7C915D}"/>
              </a:ext>
            </a:extLst>
          </p:cNvPr>
          <p:cNvSpPr txBox="1"/>
          <p:nvPr/>
        </p:nvSpPr>
        <p:spPr>
          <a:xfrm>
            <a:off x="408259" y="1644784"/>
            <a:ext cx="10800056" cy="369332"/>
          </a:xfrm>
          <a:prstGeom prst="rect">
            <a:avLst/>
          </a:prstGeom>
          <a:noFill/>
        </p:spPr>
        <p:txBody>
          <a:bodyPr wrap="square" rtlCol="0">
            <a:spAutoFit/>
          </a:bodyPr>
          <a:lstStyle/>
          <a:p>
            <a:r>
              <a:rPr kumimoji="1" lang="ko-Kore-KR" altLang="en-US" dirty="0"/>
              <a:t>따라서 </a:t>
            </a:r>
            <a:r>
              <a:rPr kumimoji="1" lang="en-US" altLang="ko-Kore-KR" dirty="0"/>
              <a:t>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err="1"/>
              <a:t>를</a:t>
            </a:r>
            <a:r>
              <a:rPr lang="ko-KR" altLang="en-US" dirty="0"/>
              <a:t> 계산하기 위해서는 </a:t>
            </a:r>
            <a:r>
              <a:rPr lang="ko-Kore-KR" altLang="en-US" dirty="0"/>
              <a:t>다음과 같이 작성하면 됩니다</a:t>
            </a:r>
            <a:r>
              <a:rPr lang="en-US" altLang="ko-KR" dirty="0"/>
              <a:t>.</a:t>
            </a:r>
            <a:endParaRPr kumimoji="1" lang="ko-Kore-KR" altLang="en-US"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6" name="그림 5">
            <a:extLst>
              <a:ext uri="{FF2B5EF4-FFF2-40B4-BE49-F238E27FC236}">
                <a16:creationId xmlns:a16="http://schemas.microsoft.com/office/drawing/2014/main" id="{8EB78359-42F1-DC4F-B9A5-11F76FD8AC19}"/>
              </a:ext>
            </a:extLst>
          </p:cNvPr>
          <p:cNvPicPr>
            <a:picLocks noChangeAspect="1"/>
          </p:cNvPicPr>
          <p:nvPr/>
        </p:nvPicPr>
        <p:blipFill>
          <a:blip r:embed="rId3"/>
          <a:stretch>
            <a:fillRect/>
          </a:stretch>
        </p:blipFill>
        <p:spPr>
          <a:xfrm>
            <a:off x="408258" y="2242217"/>
            <a:ext cx="9018129" cy="4185375"/>
          </a:xfrm>
          <a:prstGeom prst="rect">
            <a:avLst/>
          </a:prstGeom>
        </p:spPr>
      </p:pic>
      <p:sp>
        <p:nvSpPr>
          <p:cNvPr id="11" name="직사각형 10">
            <a:extLst>
              <a:ext uri="{FF2B5EF4-FFF2-40B4-BE49-F238E27FC236}">
                <a16:creationId xmlns:a16="http://schemas.microsoft.com/office/drawing/2014/main" id="{7849D8AF-281F-FB44-B078-021A3BBCB67F}"/>
              </a:ext>
            </a:extLst>
          </p:cNvPr>
          <p:cNvSpPr/>
          <p:nvPr/>
        </p:nvSpPr>
        <p:spPr>
          <a:xfrm>
            <a:off x="1045692" y="5574243"/>
            <a:ext cx="8004179"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6397977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42943" y="5943575"/>
            <a:ext cx="1949057" cy="48401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EFADC7D7-E16B-7E45-BA66-7EF3EDA190F9}"/>
              </a:ext>
            </a:extLst>
          </p:cNvPr>
          <p:cNvPicPr>
            <a:picLocks noChangeAspect="1"/>
          </p:cNvPicPr>
          <p:nvPr/>
        </p:nvPicPr>
        <p:blipFill>
          <a:blip r:embed="rId3"/>
          <a:stretch>
            <a:fillRect/>
          </a:stretch>
        </p:blipFill>
        <p:spPr>
          <a:xfrm>
            <a:off x="369421" y="1833541"/>
            <a:ext cx="7607300" cy="1701800"/>
          </a:xfrm>
          <a:prstGeom prst="rect">
            <a:avLst/>
          </a:prstGeom>
        </p:spPr>
      </p:pic>
      <p:pic>
        <p:nvPicPr>
          <p:cNvPr id="3" name="그림 2">
            <a:extLst>
              <a:ext uri="{FF2B5EF4-FFF2-40B4-BE49-F238E27FC236}">
                <a16:creationId xmlns:a16="http://schemas.microsoft.com/office/drawing/2014/main" id="{06259CF9-0435-1D48-B674-354C7F9C49A9}"/>
              </a:ext>
            </a:extLst>
          </p:cNvPr>
          <p:cNvPicPr>
            <a:picLocks noChangeAspect="1"/>
          </p:cNvPicPr>
          <p:nvPr/>
        </p:nvPicPr>
        <p:blipFill>
          <a:blip r:embed="rId4"/>
          <a:stretch>
            <a:fillRect/>
          </a:stretch>
        </p:blipFill>
        <p:spPr>
          <a:xfrm>
            <a:off x="47779" y="4413730"/>
            <a:ext cx="10018017" cy="1529845"/>
          </a:xfrm>
          <a:prstGeom prst="rect">
            <a:avLst/>
          </a:prstGeom>
        </p:spPr>
      </p:pic>
      <p:sp>
        <p:nvSpPr>
          <p:cNvPr id="12" name="직사각형 11">
            <a:extLst>
              <a:ext uri="{FF2B5EF4-FFF2-40B4-BE49-F238E27FC236}">
                <a16:creationId xmlns:a16="http://schemas.microsoft.com/office/drawing/2014/main" id="{D27B0D1A-2344-8F48-9EA2-39E43C6B1E5F}"/>
              </a:ext>
            </a:extLst>
          </p:cNvPr>
          <p:cNvSpPr/>
          <p:nvPr/>
        </p:nvSpPr>
        <p:spPr>
          <a:xfrm>
            <a:off x="3173507" y="3212175"/>
            <a:ext cx="6454588"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열 이름을 적절히 바꿔준 후 </a:t>
            </a:r>
            <a:r>
              <a:rPr kumimoji="1" lang="en-US" altLang="ko-Kore-KR" dirty="0"/>
              <a:t>head() </a:t>
            </a:r>
            <a:r>
              <a:rPr kumimoji="1" lang="ko-Kore-KR" altLang="en-US" dirty="0"/>
              <a:t>함수를 통해</a:t>
            </a:r>
            <a:endParaRPr kumimoji="1" lang="en-US" altLang="ko-Kore-KR" dirty="0"/>
          </a:p>
          <a:p>
            <a:pPr algn="ctr"/>
            <a:r>
              <a:rPr lang="en-US" altLang="ko-KR" b="1" dirty="0"/>
              <a:t>log2(GCTFH/</a:t>
            </a:r>
            <a:r>
              <a:rPr lang="en-US" altLang="ko-KR" b="1" dirty="0" err="1"/>
              <a:t>TFHlike</a:t>
            </a:r>
            <a:r>
              <a:rPr lang="en-US" altLang="ko-KR" b="1" dirty="0"/>
              <a:t>) </a:t>
            </a:r>
            <a:r>
              <a:rPr kumimoji="1" lang="ko-Kore-KR" altLang="en-US" dirty="0"/>
              <a:t>가 잘 계산되었음을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99269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1" name="그림 10" descr="텍스트이(가) 표시된 사진&#10;&#10;자동 생성된 설명">
            <a:extLst>
              <a:ext uri="{FF2B5EF4-FFF2-40B4-BE49-F238E27FC236}">
                <a16:creationId xmlns:a16="http://schemas.microsoft.com/office/drawing/2014/main" id="{7AE6A7C0-4989-E247-9494-A1D3E28F199A}"/>
              </a:ext>
            </a:extLst>
          </p:cNvPr>
          <p:cNvPicPr>
            <a:picLocks noChangeAspect="1"/>
          </p:cNvPicPr>
          <p:nvPr/>
        </p:nvPicPr>
        <p:blipFill>
          <a:blip r:embed="rId3"/>
          <a:stretch>
            <a:fillRect/>
          </a:stretch>
        </p:blipFill>
        <p:spPr>
          <a:xfrm>
            <a:off x="10242943" y="0"/>
            <a:ext cx="1949057" cy="6858000"/>
          </a:xfrm>
          <a:prstGeom prst="rect">
            <a:avLst/>
          </a:prstGeom>
        </p:spPr>
      </p:pic>
      <p:sp>
        <p:nvSpPr>
          <p:cNvPr id="17" name="직사각형 16">
            <a:extLst>
              <a:ext uri="{FF2B5EF4-FFF2-40B4-BE49-F238E27FC236}">
                <a16:creationId xmlns:a16="http://schemas.microsoft.com/office/drawing/2014/main" id="{2DCBADC5-410D-B04A-B195-D6E10D034281}"/>
              </a:ext>
            </a:extLst>
          </p:cNvPr>
          <p:cNvSpPr/>
          <p:nvPr/>
        </p:nvSpPr>
        <p:spPr>
          <a:xfrm>
            <a:off x="10242942" y="6375042"/>
            <a:ext cx="1949057" cy="48295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직사각형 2">
            <a:extLst>
              <a:ext uri="{FF2B5EF4-FFF2-40B4-BE49-F238E27FC236}">
                <a16:creationId xmlns:a16="http://schemas.microsoft.com/office/drawing/2014/main" id="{139841DD-B458-724E-BBEC-5E252B6A622F}"/>
              </a:ext>
            </a:extLst>
          </p:cNvPr>
          <p:cNvSpPr/>
          <p:nvPr/>
        </p:nvSpPr>
        <p:spPr>
          <a:xfrm>
            <a:off x="271463" y="1467840"/>
            <a:ext cx="6096000" cy="369332"/>
          </a:xfrm>
          <a:prstGeom prst="rect">
            <a:avLst/>
          </a:prstGeom>
        </p:spPr>
        <p:txBody>
          <a:bodyPr>
            <a:spAutoFit/>
          </a:bodyPr>
          <a:lstStyle/>
          <a:p>
            <a:r>
              <a:rPr kumimoji="1" lang="ko-Kore-KR" altLang="en-US" dirty="0"/>
              <a:t>계산한 </a:t>
            </a:r>
            <a:r>
              <a:rPr kumimoji="1" lang="en-US" altLang="ko-Kore-KR" dirty="0"/>
              <a:t>l</a:t>
            </a:r>
            <a:r>
              <a:rPr kumimoji="1" lang="en-US" altLang="ko-KR" dirty="0"/>
              <a:t>og2FC </a:t>
            </a:r>
            <a:r>
              <a:rPr kumimoji="1" lang="ko-KR" altLang="en-US" dirty="0"/>
              <a:t>데이터로 </a:t>
            </a:r>
            <a:r>
              <a:rPr kumimoji="1" lang="en-US" altLang="ko-KR" dirty="0"/>
              <a:t>Heatmap</a:t>
            </a:r>
            <a:r>
              <a:rPr kumimoji="1" lang="ko-KR" altLang="en-US" dirty="0"/>
              <a:t>을 그려봅시다</a:t>
            </a:r>
            <a:endParaRPr lang="ko-Kore-KR" altLang="en-US" dirty="0"/>
          </a:p>
        </p:txBody>
      </p:sp>
      <p:pic>
        <p:nvPicPr>
          <p:cNvPr id="5" name="그림 4">
            <a:extLst>
              <a:ext uri="{FF2B5EF4-FFF2-40B4-BE49-F238E27FC236}">
                <a16:creationId xmlns:a16="http://schemas.microsoft.com/office/drawing/2014/main" id="{79B1503C-21AB-7746-B589-2370D193B458}"/>
              </a:ext>
            </a:extLst>
          </p:cNvPr>
          <p:cNvPicPr>
            <a:picLocks noChangeAspect="1"/>
          </p:cNvPicPr>
          <p:nvPr/>
        </p:nvPicPr>
        <p:blipFill>
          <a:blip r:embed="rId4"/>
          <a:stretch>
            <a:fillRect/>
          </a:stretch>
        </p:blipFill>
        <p:spPr>
          <a:xfrm>
            <a:off x="194190" y="1986234"/>
            <a:ext cx="9398000" cy="2565400"/>
          </a:xfrm>
          <a:prstGeom prst="rect">
            <a:avLst/>
          </a:prstGeom>
        </p:spPr>
      </p:pic>
      <p:sp>
        <p:nvSpPr>
          <p:cNvPr id="19" name="직사각형 18">
            <a:extLst>
              <a:ext uri="{FF2B5EF4-FFF2-40B4-BE49-F238E27FC236}">
                <a16:creationId xmlns:a16="http://schemas.microsoft.com/office/drawing/2014/main" id="{0D9F5009-AFDA-4342-B1C2-A202D3CC5A30}"/>
              </a:ext>
            </a:extLst>
          </p:cNvPr>
          <p:cNvSpPr/>
          <p:nvPr/>
        </p:nvSpPr>
        <p:spPr>
          <a:xfrm>
            <a:off x="2234987" y="4244023"/>
            <a:ext cx="6728709"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ComplexHeatmap</a:t>
            </a:r>
            <a:r>
              <a:rPr kumimoji="1" lang="ko-Kore-KR" altLang="en-US" dirty="0"/>
              <a:t> 라이브러리의 </a:t>
            </a:r>
            <a:endParaRPr kumimoji="1" lang="en-US" altLang="ko-Kore-KR" dirty="0"/>
          </a:p>
          <a:p>
            <a:pPr algn="ctr"/>
            <a:r>
              <a:rPr kumimoji="1" lang="en-US" altLang="ko-Kore-KR" dirty="0"/>
              <a:t>Heatmap</a:t>
            </a:r>
            <a:r>
              <a:rPr kumimoji="1" lang="en-US" altLang="ko-KR" dirty="0"/>
              <a:t>() </a:t>
            </a:r>
            <a:r>
              <a:rPr kumimoji="1" lang="ko-KR" altLang="en-US" dirty="0"/>
              <a:t>함수를 통해 </a:t>
            </a:r>
            <a:r>
              <a:rPr kumimoji="1" lang="en-US" altLang="ko-KR" dirty="0"/>
              <a:t>Heatmap plot</a:t>
            </a:r>
            <a:r>
              <a:rPr kumimoji="1" lang="ko-KR" altLang="en-US" dirty="0"/>
              <a:t>을 그립니다</a:t>
            </a:r>
            <a:r>
              <a:rPr kumimoji="1" lang="en-US" altLang="ko-KR" dirty="0"/>
              <a:t>. </a:t>
            </a:r>
          </a:p>
          <a:p>
            <a:pPr algn="ctr"/>
            <a:r>
              <a:rPr kumimoji="1" lang="en-US" altLang="ko-Kore-KR" dirty="0"/>
              <a:t> </a:t>
            </a:r>
          </a:p>
          <a:p>
            <a:pPr algn="ctr"/>
            <a:r>
              <a:rPr kumimoji="1" lang="ko-Kore-KR" altLang="en-US" dirty="0"/>
              <a:t>열을 클러스터링 하지 않고</a:t>
            </a:r>
            <a:r>
              <a:rPr kumimoji="1" lang="en-US" altLang="ko-Kore-KR" dirty="0"/>
              <a:t>,  Day </a:t>
            </a:r>
            <a:r>
              <a:rPr kumimoji="1" lang="ko-Kore-KR" altLang="en-US" dirty="0"/>
              <a:t>별로 열을 나누고</a:t>
            </a:r>
            <a:r>
              <a:rPr kumimoji="1" lang="en-US" altLang="ko-Kore-KR" dirty="0"/>
              <a:t>, </a:t>
            </a:r>
            <a:r>
              <a:rPr kumimoji="1" lang="ko-KR" altLang="en-US" dirty="0"/>
              <a:t>각 </a:t>
            </a:r>
            <a:r>
              <a:rPr kumimoji="1" lang="en-US" altLang="ko-KR" dirty="0"/>
              <a:t>cell </a:t>
            </a:r>
            <a:r>
              <a:rPr kumimoji="1" lang="ko-KR" altLang="en-US" dirty="0"/>
              <a:t>에 값을 출력하도록 하는 </a:t>
            </a:r>
            <a:r>
              <a:rPr kumimoji="1" lang="ko-KR" altLang="en-US" dirty="0" err="1"/>
              <a:t>파라미터를</a:t>
            </a:r>
            <a:r>
              <a:rPr kumimoji="1" lang="ko-KR" altLang="en-US" dirty="0"/>
              <a:t> 설정하였습니다</a:t>
            </a:r>
            <a:r>
              <a:rPr kumimoji="1" lang="en-US" altLang="ko-KR" dirty="0"/>
              <a:t>.</a:t>
            </a:r>
            <a:endParaRPr kumimoji="1" lang="ko-Kore-KR" altLang="en-US" dirty="0"/>
          </a:p>
        </p:txBody>
      </p:sp>
      <p:sp>
        <p:nvSpPr>
          <p:cNvPr id="18" name="직사각형 17">
            <a:extLst>
              <a:ext uri="{FF2B5EF4-FFF2-40B4-BE49-F238E27FC236}">
                <a16:creationId xmlns:a16="http://schemas.microsoft.com/office/drawing/2014/main" id="{EAFA3417-6521-9B4C-A862-54DE0558AED0}"/>
              </a:ext>
            </a:extLst>
          </p:cNvPr>
          <p:cNvSpPr/>
          <p:nvPr/>
        </p:nvSpPr>
        <p:spPr>
          <a:xfrm>
            <a:off x="6889896" y="1986234"/>
            <a:ext cx="3015901" cy="646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Day </a:t>
            </a:r>
            <a:r>
              <a:rPr kumimoji="1" lang="ko-Kore-KR" altLang="en-US" dirty="0"/>
              <a:t>별로 열을 </a:t>
            </a:r>
            <a:endParaRPr kumimoji="1" lang="en-US" altLang="ko-Kore-KR" dirty="0"/>
          </a:p>
          <a:p>
            <a:pPr algn="ctr"/>
            <a:r>
              <a:rPr kumimoji="1" lang="ko-Kore-KR" altLang="en-US" dirty="0"/>
              <a:t>나누기 위한 작업입니다</a:t>
            </a:r>
            <a:r>
              <a:rPr kumimoji="1" lang="en-US" altLang="ko-Kore-KR" dirty="0"/>
              <a:t>.</a:t>
            </a:r>
            <a:endParaRPr kumimoji="1" lang="ko-Kore-KR" altLang="en-US" dirty="0"/>
          </a:p>
        </p:txBody>
      </p:sp>
    </p:spTree>
    <p:extLst>
      <p:ext uri="{BB962C8B-B14F-4D97-AF65-F5344CB8AC3E}">
        <p14:creationId xmlns:p14="http://schemas.microsoft.com/office/powerpoint/2010/main" val="38379777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480516" y="4796760"/>
            <a:ext cx="5074276" cy="646331"/>
          </a:xfrm>
          <a:prstGeom prst="rect">
            <a:avLst/>
          </a:prstGeom>
          <a:noFill/>
        </p:spPr>
        <p:txBody>
          <a:bodyPr wrap="square" rtlCol="0">
            <a:spAutoFit/>
          </a:bodyPr>
          <a:lstStyle/>
          <a:p>
            <a:pPr algn="ctr"/>
            <a:r>
              <a:rPr kumimoji="1" lang="en-US" altLang="ko-Kore-KR" dirty="0"/>
              <a:t>draw(h)</a:t>
            </a:r>
            <a:r>
              <a:rPr kumimoji="1" lang="ko-Kore-KR" altLang="en-US" dirty="0"/>
              <a:t>까지 실행하면 </a:t>
            </a:r>
            <a:endParaRPr kumimoji="1" lang="en-US" altLang="ko-Kore-KR" dirty="0"/>
          </a:p>
          <a:p>
            <a:pPr algn="ct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pic>
        <p:nvPicPr>
          <p:cNvPr id="7" name="그림 6">
            <a:extLst>
              <a:ext uri="{FF2B5EF4-FFF2-40B4-BE49-F238E27FC236}">
                <a16:creationId xmlns:a16="http://schemas.microsoft.com/office/drawing/2014/main" id="{70B9BE80-3427-184E-A6AB-743DA1FA119A}"/>
              </a:ext>
            </a:extLst>
          </p:cNvPr>
          <p:cNvPicPr>
            <a:picLocks noChangeAspect="1"/>
          </p:cNvPicPr>
          <p:nvPr/>
        </p:nvPicPr>
        <p:blipFill>
          <a:blip r:embed="rId2"/>
          <a:stretch>
            <a:fillRect/>
          </a:stretch>
        </p:blipFill>
        <p:spPr>
          <a:xfrm>
            <a:off x="141667" y="1908605"/>
            <a:ext cx="8268286" cy="2257018"/>
          </a:xfrm>
          <a:prstGeom prst="rect">
            <a:avLst/>
          </a:prstGeom>
        </p:spPr>
      </p:pic>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3"/>
          <a:stretch>
            <a:fillRect/>
          </a:stretch>
        </p:blipFill>
        <p:spPr>
          <a:xfrm>
            <a:off x="6365745" y="0"/>
            <a:ext cx="5554792" cy="6074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10191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535367" y="6039017"/>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a:t>
            </a:r>
            <a:r>
              <a:rPr kumimoji="1" lang="en-US" altLang="ko-Kore-KR" dirty="0"/>
              <a:t> </a:t>
            </a:r>
            <a:r>
              <a:rPr kumimoji="1" lang="ko-Kore-KR" altLang="en-US" dirty="0"/>
              <a:t>저장된 </a:t>
            </a:r>
            <a:r>
              <a:rPr kumimoji="1" lang="en-US" altLang="ko-Kore-KR" dirty="0"/>
              <a:t>plot </a:t>
            </a:r>
            <a:r>
              <a:rPr kumimoji="1" lang="ko-Kore-KR" altLang="en-US" dirty="0"/>
              <a:t>을 확인할 수 있습니다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8FDE07C0-0A4A-024F-A427-2C53B09DBF45}"/>
              </a:ext>
            </a:extLst>
          </p:cNvPr>
          <p:cNvPicPr>
            <a:picLocks noChangeAspect="1"/>
          </p:cNvPicPr>
          <p:nvPr/>
        </p:nvPicPr>
        <p:blipFill rotWithShape="1">
          <a:blip r:embed="rId2"/>
          <a:srcRect l="-164" t="69918" r="31394" b="2961"/>
          <a:stretch/>
        </p:blipFill>
        <p:spPr>
          <a:xfrm>
            <a:off x="535367" y="2116796"/>
            <a:ext cx="5410324" cy="836199"/>
          </a:xfrm>
          <a:prstGeom prst="rect">
            <a:avLst/>
          </a:prstGeom>
        </p:spPr>
      </p:pic>
      <p:sp>
        <p:nvSpPr>
          <p:cNvPr id="7" name="직사각형 6">
            <a:extLst>
              <a:ext uri="{FF2B5EF4-FFF2-40B4-BE49-F238E27FC236}">
                <a16:creationId xmlns:a16="http://schemas.microsoft.com/office/drawing/2014/main" id="{F4B54FD5-ADEE-C142-B92C-6D922A884078}"/>
              </a:ext>
            </a:extLst>
          </p:cNvPr>
          <p:cNvSpPr/>
          <p:nvPr/>
        </p:nvSpPr>
        <p:spPr>
          <a:xfrm>
            <a:off x="5806019" y="1908166"/>
            <a:ext cx="426526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draw()</a:t>
            </a:r>
            <a:r>
              <a:rPr kumimoji="1" lang="ko-Kore-KR" altLang="en-US" dirty="0"/>
              <a:t> 함수 위 아래로 </a:t>
            </a:r>
            <a:endParaRPr kumimoji="1" lang="en-US" altLang="ko-Kore-KR" dirty="0"/>
          </a:p>
          <a:p>
            <a:pPr algn="ctr"/>
            <a:r>
              <a:rPr kumimoji="1" lang="ko-Kore-KR" altLang="en-US" dirty="0"/>
              <a:t>각각 </a:t>
            </a:r>
            <a:r>
              <a:rPr kumimoji="1" lang="en-US" altLang="ko-Kore-KR" dirty="0"/>
              <a:t>pdf(</a:t>
            </a:r>
            <a:r>
              <a:rPr kumimoji="1" lang="en-US" altLang="ko-KR" dirty="0"/>
              <a:t>), </a:t>
            </a:r>
            <a:r>
              <a:rPr kumimoji="1" lang="en-US" altLang="ko-KR" dirty="0" err="1"/>
              <a:t>dev.off</a:t>
            </a:r>
            <a:r>
              <a:rPr kumimoji="1" lang="en-US" altLang="ko-KR" dirty="0"/>
              <a:t>() </a:t>
            </a:r>
            <a:r>
              <a:rPr kumimoji="1" lang="ko-KR" altLang="en-US" dirty="0"/>
              <a:t>함수를 실행하면 </a:t>
            </a:r>
            <a:endParaRPr kumimoji="1" lang="en-US" altLang="ko-KR" dirty="0"/>
          </a:p>
          <a:p>
            <a:pPr algn="ctr"/>
            <a:r>
              <a:rPr kumimoji="1" lang="ko-KR" altLang="en-US" dirty="0"/>
              <a:t>그림을 </a:t>
            </a:r>
            <a:r>
              <a:rPr kumimoji="1" lang="en-US" altLang="ko-KR" dirty="0"/>
              <a:t>pdf </a:t>
            </a:r>
            <a:r>
              <a:rPr kumimoji="1" lang="ko-KR" altLang="en-US" dirty="0"/>
              <a:t>파일로 저장할 수 있습니다</a:t>
            </a:r>
            <a:r>
              <a:rPr kumimoji="1" lang="en-US" altLang="ko-KR" dirty="0"/>
              <a:t>. </a:t>
            </a:r>
            <a:endParaRPr kumimoji="1" lang="ko-Kore-KR" altLang="en-US" dirty="0"/>
          </a:p>
        </p:txBody>
      </p:sp>
      <p:pic>
        <p:nvPicPr>
          <p:cNvPr id="8" name="그림 7">
            <a:extLst>
              <a:ext uri="{FF2B5EF4-FFF2-40B4-BE49-F238E27FC236}">
                <a16:creationId xmlns:a16="http://schemas.microsoft.com/office/drawing/2014/main" id="{88EA318A-1D2F-C74A-BA92-309B45FC6EA8}"/>
              </a:ext>
            </a:extLst>
          </p:cNvPr>
          <p:cNvPicPr>
            <a:picLocks noChangeAspect="1"/>
          </p:cNvPicPr>
          <p:nvPr/>
        </p:nvPicPr>
        <p:blipFill>
          <a:blip r:embed="rId3"/>
          <a:stretch>
            <a:fillRect/>
          </a:stretch>
        </p:blipFill>
        <p:spPr>
          <a:xfrm>
            <a:off x="872443" y="3384785"/>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직사각형 8">
            <a:extLst>
              <a:ext uri="{FF2B5EF4-FFF2-40B4-BE49-F238E27FC236}">
                <a16:creationId xmlns:a16="http://schemas.microsoft.com/office/drawing/2014/main" id="{D9E782EC-4B87-4744-90A0-CAE0739E9852}"/>
              </a:ext>
            </a:extLst>
          </p:cNvPr>
          <p:cNvSpPr/>
          <p:nvPr/>
        </p:nvSpPr>
        <p:spPr>
          <a:xfrm>
            <a:off x="1035873" y="4981003"/>
            <a:ext cx="1385355" cy="2164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0" name="그림 9" descr="텍스트이(가) 표시된 사진&#10;&#10;자동 생성된 설명">
            <a:extLst>
              <a:ext uri="{FF2B5EF4-FFF2-40B4-BE49-F238E27FC236}">
                <a16:creationId xmlns:a16="http://schemas.microsoft.com/office/drawing/2014/main" id="{A21684CB-AF5C-7943-9E77-D441AE364D43}"/>
              </a:ext>
            </a:extLst>
          </p:cNvPr>
          <p:cNvPicPr>
            <a:picLocks noChangeAspect="1"/>
          </p:cNvPicPr>
          <p:nvPr/>
        </p:nvPicPr>
        <p:blipFill>
          <a:blip r:embed="rId4"/>
          <a:stretch>
            <a:fillRect/>
          </a:stretch>
        </p:blipFill>
        <p:spPr>
          <a:xfrm>
            <a:off x="10242943" y="0"/>
            <a:ext cx="1949057" cy="6858000"/>
          </a:xfrm>
          <a:prstGeom prst="rect">
            <a:avLst/>
          </a:prstGeom>
        </p:spPr>
      </p:pic>
      <p:sp>
        <p:nvSpPr>
          <p:cNvPr id="11" name="직사각형 10">
            <a:extLst>
              <a:ext uri="{FF2B5EF4-FFF2-40B4-BE49-F238E27FC236}">
                <a16:creationId xmlns:a16="http://schemas.microsoft.com/office/drawing/2014/main" id="{1D010294-2648-624C-A3FF-570064EAD0DF}"/>
              </a:ext>
            </a:extLst>
          </p:cNvPr>
          <p:cNvSpPr/>
          <p:nvPr/>
        </p:nvSpPr>
        <p:spPr>
          <a:xfrm>
            <a:off x="10242942" y="6748530"/>
            <a:ext cx="1949057" cy="10947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4724</Words>
  <Application>Microsoft Macintosh PowerPoint</Application>
  <PresentationFormat>와이드스크린</PresentationFormat>
  <Paragraphs>769</Paragraphs>
  <Slides>120</Slides>
  <Notes>63</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120</vt:i4>
      </vt:variant>
    </vt:vector>
  </HeadingPairs>
  <TitlesOfParts>
    <vt:vector size="129" baseType="lpstr">
      <vt:lpstr>cal</vt:lpstr>
      <vt:lpstr>맑은 고딕</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1. Gene Express Omnibus </vt:lpstr>
      <vt:lpstr>논문 간략 소개</vt:lpstr>
      <vt:lpstr>논문 데이터 다운로드</vt:lpstr>
      <vt:lpstr>PowerPoint 프레젠테이션</vt:lpstr>
      <vt:lpstr>PowerPoint 프레젠테이션</vt:lpstr>
      <vt:lpstr>사전 배포 폴더 확인 및 실습 준비</vt:lpstr>
      <vt:lpstr>Input (1) group table</vt:lpstr>
      <vt:lpstr>Input (2) Count table</vt:lpstr>
      <vt:lpstr> R기초 : 벡터 선언</vt:lpstr>
      <vt:lpstr>PowerPoint 프레젠테이션</vt:lpstr>
      <vt:lpstr>PowerPoint 프레젠테이션</vt:lpstr>
      <vt:lpstr>PowerPoint 프레젠테이션</vt:lpstr>
      <vt:lpstr>PowerPoint 프레젠테이션</vt:lpstr>
      <vt:lpstr>2. DEG analysis</vt:lpstr>
      <vt:lpstr>Workflow</vt:lpstr>
      <vt:lpstr>Workflow</vt:lpstr>
      <vt:lpstr>PCA &amp; Correlation plot</vt:lpstr>
      <vt:lpstr>PCA &amp; Correlation plot</vt:lpstr>
      <vt:lpstr>PCA &amp; Correlation plot</vt:lpstr>
      <vt:lpstr>DEG Analysis</vt:lpstr>
      <vt:lpstr>DEG Analysis</vt:lpstr>
      <vt:lpstr>Input data </vt:lpstr>
      <vt:lpstr>Input data </vt:lpstr>
      <vt:lpstr>Input data </vt:lpstr>
      <vt:lpstr>Input data </vt:lpstr>
      <vt:lpstr>Input data </vt:lpstr>
      <vt:lpstr>Input data </vt:lpstr>
      <vt:lpstr>Input data </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3. 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 Gene Ontology(GO)</vt:lpstr>
      <vt:lpstr>4. Gene ontology analysis preview </vt:lpstr>
      <vt:lpstr>4. Gene ontology analysis GO Term</vt:lpstr>
      <vt:lpstr>4. Gene ontology analysis GO Term example</vt:lpstr>
      <vt:lpstr>GO term</vt:lpstr>
      <vt:lpstr>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PowerPoint 프레젠테이션</vt:lpstr>
      <vt:lpstr>4. Gene ontology analysis GO TERM</vt:lpstr>
      <vt:lpstr>4. Gene ontology analysis GO TERM</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94</cp:revision>
  <dcterms:created xsi:type="dcterms:W3CDTF">2022-04-07T05:19:53Z</dcterms:created>
  <dcterms:modified xsi:type="dcterms:W3CDTF">2022-04-14T01:26:27Z</dcterms:modified>
</cp:coreProperties>
</file>